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embeddedFontLst>
    <p:embeddedFont>
      <p:font typeface="Play"/>
      <p:regular r:id="rId68"/>
      <p:bold r:id="rId69"/>
    </p:embeddedFont>
    <p:embeddedFont>
      <p:font typeface="Merriweather"/>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561EC6-72DB-4373-9D18-9BD90A9D1AD1}">
  <a:tblStyle styleId="{C6561EC6-72DB-4373-9D18-9BD90A9D1AD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erriweather-boldItalic.fntdata"/><Relationship Id="rId72" Type="http://schemas.openxmlformats.org/officeDocument/2006/relationships/font" Target="fonts/Merriweather-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erriweather-bold.fntdata"/><Relationship Id="rId70" Type="http://schemas.openxmlformats.org/officeDocument/2006/relationships/font" Target="fonts/Merriweather-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Play-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lay-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2d313782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f2d313782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2d313782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f2d313782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f2d313782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f2d313782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2d313782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f2d313782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39f2b63a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f39f2b63a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f2d313782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f2d313782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f2d313782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f2d313782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2d313782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f2d313782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f39f2b63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f39f2b63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f39f2b63a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f39f2b63a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76e3db5a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76e3db5a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39f2b63a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f39f2b63a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39f2b63a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f39f2b63a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f39f2b63a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f39f2b63a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f39f2b63a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f39f2b63a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f39f2b63a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f39f2b63a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39f2b63a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f39f2b63a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39f2b63a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39f2b63a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f3b9a932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f3b9a932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3c045ee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f3c045ee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f3c045eedd_1_2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f3c045eedd_1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f28911aa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f28911aa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f3c045eedd_0_1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f3c045eedd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f3c045eedd_0_2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f3c045eedd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f3c045eedd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f3c045eed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f3c045eedd_1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2f3c045eedd_1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2f3c045eedd_1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f3c045eedd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2f3c045eedd_1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f3c045eedd_1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f3c045eedd_1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2f3c045eedd_1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f3c045eedd_1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f3c045eedd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2f3c045eedd_1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f3c045eedd_1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f3c045eedd_1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g2f3c045eedd_1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f3c045eedd_1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f3c045eedd_1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2f3c045eedd_1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f3c045eedd_1_1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2f3c045eedd_1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39f2b63a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39f2b63a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f3c045eedd_1_1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f3c045eedd_1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f3c045eedd_1_1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2f3c045eedd_1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f3c045eedd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2f3c045eedd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f3c045eedd_0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2f3c045eedd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f3c045eedd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f3c045eedd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f3c045eedd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g2f3c045eedd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rgbClr val="FF0000"/>
                </a:solidFill>
              </a:rPr>
              <a:t>HDFS:Hadoop Distributed File System</a:t>
            </a:r>
            <a:endParaRPr>
              <a:solidFill>
                <a:srgbClr val="FF0000"/>
              </a:solidFill>
            </a:endParaRPr>
          </a:p>
          <a:p>
            <a:pPr indent="0" lvl="0" marL="0" rtl="0" algn="l">
              <a:spcBef>
                <a:spcPts val="0"/>
              </a:spcBef>
              <a:spcAft>
                <a:spcPts val="0"/>
              </a:spcAft>
              <a:buNone/>
            </a:pPr>
            <a:r>
              <a:rPr lang="en">
                <a:solidFill>
                  <a:srgbClr val="FF0000"/>
                </a:solidFill>
              </a:rPr>
              <a:t>Spark: tiene su propia librearia de ML, </a:t>
            </a:r>
            <a:endParaRPr/>
          </a:p>
        </p:txBody>
      </p:sp>
      <p:sp>
        <p:nvSpPr>
          <p:cNvPr id="383" name="Google Shape;383;g2f3c045eedd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f3c045eedd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2f3c045eedd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rgbClr val="FF0000"/>
                </a:solidFill>
              </a:rPr>
              <a:t>HDFS:Hadoop Distributed File System</a:t>
            </a:r>
            <a:endParaRPr>
              <a:solidFill>
                <a:srgbClr val="FF0000"/>
              </a:solidFill>
            </a:endParaRPr>
          </a:p>
          <a:p>
            <a:pPr indent="0" lvl="0" marL="0" rtl="0" algn="l">
              <a:spcBef>
                <a:spcPts val="0"/>
              </a:spcBef>
              <a:spcAft>
                <a:spcPts val="0"/>
              </a:spcAft>
              <a:buNone/>
            </a:pPr>
            <a:r>
              <a:rPr lang="en">
                <a:solidFill>
                  <a:srgbClr val="FF0000"/>
                </a:solidFill>
              </a:rPr>
              <a:t>Spark: tiene su propia librearia de ML (Mllib), Java, Python  </a:t>
            </a:r>
            <a:endParaRPr/>
          </a:p>
        </p:txBody>
      </p:sp>
      <p:sp>
        <p:nvSpPr>
          <p:cNvPr id="394" name="Google Shape;394;g2f3c045eedd_0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f3c045eedd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2f3c045eedd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solidFill>
                  <a:srgbClr val="FF0000"/>
                </a:solidFill>
              </a:rPr>
              <a:t>HDFS:Hadoop Distributed File System</a:t>
            </a:r>
            <a:endParaRPr>
              <a:solidFill>
                <a:srgbClr val="FF0000"/>
              </a:solidFill>
            </a:endParaRPr>
          </a:p>
          <a:p>
            <a:pPr indent="0" lvl="0" marL="0" rtl="0" algn="l">
              <a:spcBef>
                <a:spcPts val="0"/>
              </a:spcBef>
              <a:spcAft>
                <a:spcPts val="0"/>
              </a:spcAft>
              <a:buNone/>
            </a:pPr>
            <a:r>
              <a:rPr lang="en">
                <a:solidFill>
                  <a:srgbClr val="FF0000"/>
                </a:solidFill>
              </a:rPr>
              <a:t>Spark: tiene su propia librearia de ML (Mllib), Java, Python  </a:t>
            </a:r>
            <a:endParaRPr/>
          </a:p>
        </p:txBody>
      </p:sp>
      <p:sp>
        <p:nvSpPr>
          <p:cNvPr id="404" name="Google Shape;404;g2f3c045eedd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f3c045eedd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f3c045eedd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f39f2b63a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f39f2b63a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2c01872b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f2c01872b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f2d313782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f2d313782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f2d313782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f2d313782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f2d313782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f2d313782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f2d313782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f2d313782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f2d313782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f2d313782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f2d313782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f2d313782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2d313782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f2d313782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f2d313782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f2d313782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f2d313782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f2d313782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f2d313782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f2d313782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f2c01872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f2c01872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f2d313782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f2d313782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f2d313782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f2d313782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f2d313782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f2d313782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f2d313782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f2d313782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f2d313782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f2d313782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8.png"/><Relationship Id="rId6" Type="http://schemas.openxmlformats.org/officeDocument/2006/relationships/image" Target="../media/image24.jpg"/><Relationship Id="rId7" Type="http://schemas.openxmlformats.org/officeDocument/2006/relationships/image" Target="../media/image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scikit-learn.org/stable/" TargetMode="Externa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7.jp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7.jp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9.jpg"/><Relationship Id="rId4" Type="http://schemas.openxmlformats.org/officeDocument/2006/relationships/image" Target="../media/image51.png"/><Relationship Id="rId5" Type="http://schemas.openxmlformats.org/officeDocument/2006/relationships/image" Target="../media/image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52.jpg"/><Relationship Id="rId4" Type="http://schemas.openxmlformats.org/officeDocument/2006/relationships/image" Target="../media/image54.png"/><Relationship Id="rId5" Type="http://schemas.openxmlformats.org/officeDocument/2006/relationships/image" Target="../media/image48.png"/><Relationship Id="rId6" Type="http://schemas.openxmlformats.org/officeDocument/2006/relationships/image" Target="../media/image5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3.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291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a:t>Machine learning y deep learning</a:t>
            </a:r>
            <a:endParaRPr sz="4480"/>
          </a:p>
        </p:txBody>
      </p:sp>
      <p:sp>
        <p:nvSpPr>
          <p:cNvPr id="61" name="Google Shape;61;p14"/>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62" name="Google Shape;62;p14"/>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63" name="Google Shape;63;p14"/>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Algoritmos y modelos</a:t>
            </a:r>
            <a:endParaRPr/>
          </a:p>
        </p:txBody>
      </p:sp>
      <p:sp>
        <p:nvSpPr>
          <p:cNvPr id="122" name="Google Shape;122;p23"/>
          <p:cNvSpPr txBox="1"/>
          <p:nvPr>
            <p:ph idx="1" type="body"/>
          </p:nvPr>
        </p:nvSpPr>
        <p:spPr>
          <a:xfrm>
            <a:off x="390825" y="865325"/>
            <a:ext cx="8520600" cy="3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rPr>
              <a:t>En el contexto de machine learning:</a:t>
            </a:r>
            <a:r>
              <a:rPr lang="en" sz="2000">
                <a:solidFill>
                  <a:srgbClr val="FFFFFF"/>
                </a:solidFill>
              </a:rPr>
              <a:t> </a:t>
            </a:r>
            <a:endParaRPr sz="2000">
              <a:solidFill>
                <a:srgbClr val="FFFFFF"/>
              </a:solidFill>
            </a:endParaRPr>
          </a:p>
          <a:p>
            <a:pPr indent="-342900" lvl="0" marL="457200" rtl="0" algn="l">
              <a:lnSpc>
                <a:spcPct val="90000"/>
              </a:lnSpc>
              <a:spcBef>
                <a:spcPts val="1000"/>
              </a:spcBef>
              <a:spcAft>
                <a:spcPts val="0"/>
              </a:spcAft>
              <a:buSzPts val="1800"/>
              <a:buChar char="●"/>
            </a:pPr>
            <a:r>
              <a:rPr b="1" lang="en">
                <a:solidFill>
                  <a:schemeClr val="dk1"/>
                </a:solidFill>
              </a:rPr>
              <a:t>Modelo: r</a:t>
            </a:r>
            <a:r>
              <a:rPr lang="en">
                <a:solidFill>
                  <a:srgbClr val="FFFFFF"/>
                </a:solidFill>
              </a:rPr>
              <a:t>epresentación matemática/estadística que se ajusta a los datos y que se utiliza para hacer predicciones o tomar decisiones.</a:t>
            </a:r>
            <a:endParaRPr>
              <a:solidFill>
                <a:srgbClr val="FFFFFF"/>
              </a:solidFill>
            </a:endParaRPr>
          </a:p>
          <a:p>
            <a:pPr indent="-342900" lvl="0" marL="457200" rtl="0" algn="l">
              <a:lnSpc>
                <a:spcPct val="90000"/>
              </a:lnSpc>
              <a:spcBef>
                <a:spcPts val="1000"/>
              </a:spcBef>
              <a:spcAft>
                <a:spcPts val="0"/>
              </a:spcAft>
              <a:buSzPts val="1800"/>
              <a:buChar char="●"/>
            </a:pPr>
            <a:r>
              <a:rPr b="1" lang="en">
                <a:solidFill>
                  <a:schemeClr val="dk1"/>
                </a:solidFill>
              </a:rPr>
              <a:t>Algoritmo: </a:t>
            </a:r>
            <a:r>
              <a:rPr lang="en">
                <a:solidFill>
                  <a:srgbClr val="FFFFFF"/>
                </a:solidFill>
              </a:rPr>
              <a:t>instrucciones que guían cómo se ajustan los parámetros de un modelo ML durante el proceso de entrenamiento.</a:t>
            </a:r>
            <a:endParaRPr>
              <a:solidFill>
                <a:srgbClr val="FFFFFF"/>
              </a:solidFill>
            </a:endParaRPr>
          </a:p>
          <a:p>
            <a:pPr indent="-342900" lvl="0" marL="457200" rtl="0" algn="l">
              <a:spcBef>
                <a:spcPts val="1000"/>
              </a:spcBef>
              <a:spcAft>
                <a:spcPts val="0"/>
              </a:spcAft>
              <a:buClr>
                <a:srgbClr val="FFFFFF"/>
              </a:buClr>
              <a:buSzPts val="1800"/>
              <a:buChar char="●"/>
            </a:pPr>
            <a:r>
              <a:rPr lang="en">
                <a:solidFill>
                  <a:srgbClr val="FFFFFF"/>
                </a:solidFill>
              </a:rPr>
              <a:t>En el proceso de ML, primero se selecciona un algoritmo apropiado para el tipo de problema que se está abordando (supervisado, no supervisado, etc.). Luego, este algoritmo se utiliza para entrenar un modelo específico, ajustando sus parámetros para que el modelo pueda generalizar la tarea a datos nuevos sin sobreajuste.</a:t>
            </a:r>
            <a:endParaRPr>
              <a:solidFill>
                <a:srgbClr val="FFFFFF"/>
              </a:solidFill>
            </a:endParaRPr>
          </a:p>
          <a:p>
            <a:pPr indent="0" lvl="0" marL="0" rtl="0" algn="l">
              <a:spcBef>
                <a:spcPts val="1000"/>
              </a:spcBef>
              <a:spcAft>
                <a:spcPts val="0"/>
              </a:spcAft>
              <a:buNone/>
            </a:pPr>
            <a:r>
              <a:t/>
            </a:r>
            <a:endParaRPr sz="2000">
              <a:solidFill>
                <a:srgbClr val="FFFFFF"/>
              </a:solidFill>
            </a:endParaRPr>
          </a:p>
          <a:p>
            <a:pPr indent="0" lvl="0" marL="0" rtl="0" algn="l">
              <a:lnSpc>
                <a:spcPct val="95000"/>
              </a:lnSpc>
              <a:spcBef>
                <a:spcPts val="0"/>
              </a:spcBef>
              <a:spcAft>
                <a:spcPts val="1200"/>
              </a:spcAft>
              <a:buSzPts val="935"/>
              <a:buNone/>
            </a:pPr>
            <a:r>
              <a:t/>
            </a:r>
            <a:endParaRPr sz="223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Algoritmos y modelos</a:t>
            </a:r>
            <a:endParaRPr/>
          </a:p>
        </p:txBody>
      </p:sp>
      <p:pic>
        <p:nvPicPr>
          <p:cNvPr id="128" name="Google Shape;128;p24"/>
          <p:cNvPicPr preferRelativeResize="0"/>
          <p:nvPr/>
        </p:nvPicPr>
        <p:blipFill>
          <a:blip r:embed="rId3">
            <a:alphaModFix/>
          </a:blip>
          <a:stretch>
            <a:fillRect/>
          </a:stretch>
        </p:blipFill>
        <p:spPr>
          <a:xfrm>
            <a:off x="220725" y="888775"/>
            <a:ext cx="8702551" cy="4049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286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Particiones muestrales en machine learning </a:t>
            </a:r>
            <a:endParaRPr/>
          </a:p>
        </p:txBody>
      </p:sp>
      <p:sp>
        <p:nvSpPr>
          <p:cNvPr id="134" name="Google Shape;134;p25"/>
          <p:cNvSpPr txBox="1"/>
          <p:nvPr/>
        </p:nvSpPr>
        <p:spPr>
          <a:xfrm>
            <a:off x="469975" y="1041900"/>
            <a:ext cx="7921200" cy="3868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b="1" lang="en" sz="1800">
                <a:solidFill>
                  <a:schemeClr val="dk1"/>
                </a:solidFill>
              </a:rPr>
              <a:t>Partición en muestra train y test:</a:t>
            </a:r>
            <a:r>
              <a:rPr b="1" lang="en" sz="1800">
                <a:solidFill>
                  <a:schemeClr val="dk1"/>
                </a:solidFill>
              </a:rPr>
              <a:t> </a:t>
            </a:r>
            <a:r>
              <a:rPr lang="en" sz="1800">
                <a:solidFill>
                  <a:schemeClr val="dk1"/>
                </a:solidFill>
              </a:rPr>
              <a:t>M</a:t>
            </a:r>
            <a:r>
              <a:rPr lang="en" sz="1800">
                <a:solidFill>
                  <a:schemeClr val="dk1"/>
                </a:solidFill>
              </a:rPr>
              <a:t>étodo más básico y común. Se divide los datos en dos partes: un conjunto de entrenamiento para entrenar el modelo (estimar </a:t>
            </a:r>
            <a:r>
              <a:rPr lang="en" sz="1800">
                <a:solidFill>
                  <a:schemeClr val="dk1"/>
                </a:solidFill>
              </a:rPr>
              <a:t>los parámetros del modelo) </a:t>
            </a:r>
            <a:r>
              <a:rPr lang="en" sz="1800">
                <a:solidFill>
                  <a:schemeClr val="dk1"/>
                </a:solidFill>
              </a:rPr>
              <a:t>y un conjunto de prueba para evaluar el rendimiento del modelo en datos no vistos.</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b="1" lang="en" sz="1800">
                <a:solidFill>
                  <a:schemeClr val="dk1"/>
                </a:solidFill>
              </a:rPr>
              <a:t>Hold-Out con Validación:</a:t>
            </a:r>
            <a:r>
              <a:rPr lang="en" sz="1800">
                <a:solidFill>
                  <a:schemeClr val="dk1"/>
                </a:solidFill>
              </a:rPr>
              <a:t> similar a la partición en entrenamiento y prueba, pero incluye un tercer conjunto de validación:</a:t>
            </a:r>
            <a:endParaRPr sz="1800">
              <a:solidFill>
                <a:schemeClr val="dk1"/>
              </a:solidFill>
            </a:endParaRPr>
          </a:p>
          <a:p>
            <a:pPr indent="-342900" lvl="1" marL="914400" rtl="0" algn="l">
              <a:lnSpc>
                <a:spcPct val="115000"/>
              </a:lnSpc>
              <a:spcBef>
                <a:spcPts val="1000"/>
              </a:spcBef>
              <a:spcAft>
                <a:spcPts val="0"/>
              </a:spcAft>
              <a:buClr>
                <a:schemeClr val="dk1"/>
              </a:buClr>
              <a:buSzPts val="1800"/>
              <a:buChar char="○"/>
            </a:pPr>
            <a:r>
              <a:rPr b="1" lang="en" sz="1800">
                <a:solidFill>
                  <a:schemeClr val="dk1"/>
                </a:solidFill>
              </a:rPr>
              <a:t>Entrenamiento (Train): </a:t>
            </a:r>
            <a:r>
              <a:rPr lang="en" sz="1800">
                <a:solidFill>
                  <a:schemeClr val="dk1"/>
                </a:solidFill>
              </a:rPr>
              <a:t>Para ajustar los parámetros del modelo.</a:t>
            </a:r>
            <a:endParaRPr b="1" sz="1800">
              <a:solidFill>
                <a:schemeClr val="dk1"/>
              </a:solidFill>
            </a:endParaRPr>
          </a:p>
          <a:p>
            <a:pPr indent="-342900" lvl="1" marL="914400" rtl="0" algn="l">
              <a:lnSpc>
                <a:spcPct val="115000"/>
              </a:lnSpc>
              <a:spcBef>
                <a:spcPts val="1000"/>
              </a:spcBef>
              <a:spcAft>
                <a:spcPts val="0"/>
              </a:spcAft>
              <a:buClr>
                <a:schemeClr val="dk1"/>
              </a:buClr>
              <a:buSzPts val="1800"/>
              <a:buChar char="○"/>
            </a:pPr>
            <a:r>
              <a:rPr b="1" lang="en" sz="1800">
                <a:solidFill>
                  <a:schemeClr val="dk1"/>
                </a:solidFill>
              </a:rPr>
              <a:t>Validación (Validation): </a:t>
            </a:r>
            <a:r>
              <a:rPr lang="en" sz="1800">
                <a:solidFill>
                  <a:schemeClr val="dk1"/>
                </a:solidFill>
              </a:rPr>
              <a:t>Para ajustar hiperparámetros y evitar sobreajuste.</a:t>
            </a:r>
            <a:endParaRPr sz="1800">
              <a:solidFill>
                <a:schemeClr val="dk1"/>
              </a:solidFill>
            </a:endParaRPr>
          </a:p>
          <a:p>
            <a:pPr indent="-342900" lvl="1" marL="914400" rtl="0" algn="l">
              <a:lnSpc>
                <a:spcPct val="115000"/>
              </a:lnSpc>
              <a:spcBef>
                <a:spcPts val="1200"/>
              </a:spcBef>
              <a:spcAft>
                <a:spcPts val="1000"/>
              </a:spcAft>
              <a:buClr>
                <a:schemeClr val="dk1"/>
              </a:buClr>
              <a:buSzPts val="1800"/>
              <a:buChar char="○"/>
            </a:pPr>
            <a:r>
              <a:rPr b="1" lang="en" sz="1800">
                <a:solidFill>
                  <a:schemeClr val="dk1"/>
                </a:solidFill>
              </a:rPr>
              <a:t>Prueba (Test):</a:t>
            </a:r>
            <a:r>
              <a:rPr lang="en" sz="1800">
                <a:solidFill>
                  <a:schemeClr val="dk1"/>
                </a:solidFill>
              </a:rPr>
              <a:t> Para la evaluación final del modelo.</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286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Particiones muestrales en machine learning </a:t>
            </a:r>
            <a:endParaRPr/>
          </a:p>
        </p:txBody>
      </p:sp>
      <p:pic>
        <p:nvPicPr>
          <p:cNvPr id="140" name="Google Shape;140;p26"/>
          <p:cNvPicPr preferRelativeResize="0"/>
          <p:nvPr/>
        </p:nvPicPr>
        <p:blipFill>
          <a:blip r:embed="rId3">
            <a:alphaModFix/>
          </a:blip>
          <a:stretch>
            <a:fillRect/>
          </a:stretch>
        </p:blipFill>
        <p:spPr>
          <a:xfrm>
            <a:off x="311700" y="1041175"/>
            <a:ext cx="5911392" cy="3820975"/>
          </a:xfrm>
          <a:prstGeom prst="rect">
            <a:avLst/>
          </a:prstGeom>
          <a:noFill/>
          <a:ln>
            <a:noFill/>
          </a:ln>
        </p:spPr>
      </p:pic>
      <p:sp>
        <p:nvSpPr>
          <p:cNvPr id="141" name="Google Shape;141;p26"/>
          <p:cNvSpPr txBox="1"/>
          <p:nvPr/>
        </p:nvSpPr>
        <p:spPr>
          <a:xfrm>
            <a:off x="6223100" y="1117375"/>
            <a:ext cx="2814300" cy="363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chemeClr val="dk1"/>
                </a:solidFill>
              </a:rPr>
              <a:t>El c</a:t>
            </a:r>
            <a:r>
              <a:rPr lang="en" sz="1800">
                <a:solidFill>
                  <a:schemeClr val="dk1"/>
                </a:solidFill>
              </a:rPr>
              <a:t>onjunto de entrenamiento se utiliza para entrenar el modelo (estimar los parámetros del modelo)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1000"/>
              </a:spcAft>
              <a:buNone/>
            </a:pPr>
            <a:r>
              <a:rPr lang="en" sz="1800">
                <a:solidFill>
                  <a:schemeClr val="dk1"/>
                </a:solidFill>
              </a:rPr>
              <a:t>El conjunto de prueba se emplea para evaluar el rendimiento del modelo en datos no vistos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273575"/>
            <a:ext cx="3924900" cy="14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20"/>
              <a:t>Particiones muestrales en machine learning: La validación cruzada k-fold </a:t>
            </a:r>
            <a:endParaRPr sz="2420"/>
          </a:p>
          <a:p>
            <a:pPr indent="0" lvl="0" marL="0" rtl="0" algn="l">
              <a:spcBef>
                <a:spcPts val="0"/>
              </a:spcBef>
              <a:spcAft>
                <a:spcPts val="0"/>
              </a:spcAft>
              <a:buSzPts val="990"/>
              <a:buNone/>
            </a:pPr>
            <a:r>
              <a:rPr lang="en" sz="2420"/>
              <a:t>(k-fold cross-validation)</a:t>
            </a:r>
            <a:endParaRPr sz="2420"/>
          </a:p>
        </p:txBody>
      </p:sp>
      <p:pic>
        <p:nvPicPr>
          <p:cNvPr id="147" name="Google Shape;147;p27"/>
          <p:cNvPicPr preferRelativeResize="0"/>
          <p:nvPr/>
        </p:nvPicPr>
        <p:blipFill>
          <a:blip r:embed="rId3">
            <a:alphaModFix/>
          </a:blip>
          <a:stretch>
            <a:fillRect/>
          </a:stretch>
        </p:blipFill>
        <p:spPr>
          <a:xfrm>
            <a:off x="4176375" y="828228"/>
            <a:ext cx="4835750" cy="3935752"/>
          </a:xfrm>
          <a:prstGeom prst="rect">
            <a:avLst/>
          </a:prstGeom>
          <a:noFill/>
          <a:ln>
            <a:noFill/>
          </a:ln>
        </p:spPr>
      </p:pic>
      <p:sp>
        <p:nvSpPr>
          <p:cNvPr id="148" name="Google Shape;148;p27"/>
          <p:cNvSpPr txBox="1"/>
          <p:nvPr/>
        </p:nvSpPr>
        <p:spPr>
          <a:xfrm>
            <a:off x="311700" y="2031025"/>
            <a:ext cx="3661200" cy="2183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En muestras </a:t>
            </a:r>
            <a:r>
              <a:rPr lang="en" sz="1800">
                <a:solidFill>
                  <a:schemeClr val="dk1"/>
                </a:solidFill>
              </a:rPr>
              <a:t>pequeñas</a:t>
            </a:r>
            <a:r>
              <a:rPr lang="en" sz="1800">
                <a:solidFill>
                  <a:schemeClr val="dk1"/>
                </a:solidFill>
              </a:rPr>
              <a:t>, k = n (particion  LOO)</a:t>
            </a:r>
            <a:endParaRPr sz="1800">
              <a:solidFill>
                <a:schemeClr val="dk1"/>
              </a:solidFill>
            </a:endParaRPr>
          </a:p>
          <a:p>
            <a:pPr indent="-342900" lvl="0" marL="457200" rtl="0" algn="l">
              <a:lnSpc>
                <a:spcPct val="115000"/>
              </a:lnSpc>
              <a:spcBef>
                <a:spcPts val="1000"/>
              </a:spcBef>
              <a:spcAft>
                <a:spcPts val="1000"/>
              </a:spcAft>
              <a:buClr>
                <a:schemeClr val="dk1"/>
              </a:buClr>
              <a:buSzPts val="1800"/>
              <a:buChar char="●"/>
            </a:pPr>
            <a:r>
              <a:rPr lang="en" sz="1800">
                <a:solidFill>
                  <a:schemeClr val="dk1"/>
                </a:solidFill>
              </a:rPr>
              <a:t>Valores convencionales: k = 5, k = 10, k =20. </a:t>
            </a:r>
            <a:r>
              <a:rPr lang="en" sz="1800">
                <a:solidFill>
                  <a:schemeClr val="dk1"/>
                </a:solidFill>
              </a:rPr>
              <a:t>Depende del tamaño de los datos y el costo computacional</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286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Particiones muestrales en machine learning </a:t>
            </a:r>
            <a:endParaRPr/>
          </a:p>
        </p:txBody>
      </p:sp>
      <p:sp>
        <p:nvSpPr>
          <p:cNvPr id="154" name="Google Shape;154;p28"/>
          <p:cNvSpPr txBox="1"/>
          <p:nvPr/>
        </p:nvSpPr>
        <p:spPr>
          <a:xfrm>
            <a:off x="6223100" y="1117375"/>
            <a:ext cx="2814300" cy="363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800">
                <a:solidFill>
                  <a:schemeClr val="dk1"/>
                </a:solidFill>
              </a:rPr>
              <a:t>El conjunto de entrenamiento se utiliza para entrenar el modelo (estimar los parámetros del modelo) </a:t>
            </a:r>
            <a:endParaRPr sz="1800">
              <a:solidFill>
                <a:schemeClr val="dk1"/>
              </a:solidFill>
            </a:endParaRPr>
          </a:p>
          <a:p>
            <a:pPr indent="0" lvl="0" marL="0" rtl="0" algn="l">
              <a:lnSpc>
                <a:spcPct val="115000"/>
              </a:lnSpc>
              <a:spcBef>
                <a:spcPts val="1200"/>
              </a:spcBef>
              <a:spcAft>
                <a:spcPts val="0"/>
              </a:spcAft>
              <a:buNone/>
            </a:pPr>
            <a:r>
              <a:t/>
            </a:r>
            <a:endParaRPr sz="1800">
              <a:solidFill>
                <a:schemeClr val="dk1"/>
              </a:solidFill>
            </a:endParaRPr>
          </a:p>
          <a:p>
            <a:pPr indent="0" lvl="0" marL="0" rtl="0" algn="l">
              <a:lnSpc>
                <a:spcPct val="115000"/>
              </a:lnSpc>
              <a:spcBef>
                <a:spcPts val="1200"/>
              </a:spcBef>
              <a:spcAft>
                <a:spcPts val="1000"/>
              </a:spcAft>
              <a:buNone/>
            </a:pPr>
            <a:r>
              <a:rPr lang="en" sz="1800">
                <a:solidFill>
                  <a:schemeClr val="dk1"/>
                </a:solidFill>
              </a:rPr>
              <a:t>El conjunto de prueba se emplea para evaluar el rendimiento del modelo en datos no vistos</a:t>
            </a:r>
            <a:endParaRPr/>
          </a:p>
        </p:txBody>
      </p:sp>
      <p:pic>
        <p:nvPicPr>
          <p:cNvPr id="155" name="Google Shape;155;p28"/>
          <p:cNvPicPr preferRelativeResize="0"/>
          <p:nvPr/>
        </p:nvPicPr>
        <p:blipFill>
          <a:blip r:embed="rId3">
            <a:alphaModFix/>
          </a:blip>
          <a:stretch>
            <a:fillRect/>
          </a:stretch>
        </p:blipFill>
        <p:spPr>
          <a:xfrm>
            <a:off x="228600" y="1011850"/>
            <a:ext cx="5918300" cy="36658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22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Paralelismos en Econometría/Estadística y ML</a:t>
            </a:r>
            <a:endParaRPr/>
          </a:p>
        </p:txBody>
      </p:sp>
      <p:graphicFrame>
        <p:nvGraphicFramePr>
          <p:cNvPr id="161" name="Google Shape;161;p29"/>
          <p:cNvGraphicFramePr/>
          <p:nvPr/>
        </p:nvGraphicFramePr>
        <p:xfrm>
          <a:off x="772500" y="896000"/>
          <a:ext cx="3000000" cy="3000000"/>
        </p:xfrm>
        <a:graphic>
          <a:graphicData uri="http://schemas.openxmlformats.org/drawingml/2006/table">
            <a:tbl>
              <a:tblPr>
                <a:noFill/>
                <a:tableStyleId>{C6561EC6-72DB-4373-9D18-9BD90A9D1AD1}</a:tableStyleId>
              </a:tblPr>
              <a:tblGrid>
                <a:gridCol w="3985125"/>
                <a:gridCol w="3985125"/>
              </a:tblGrid>
              <a:tr h="62450">
                <a:tc>
                  <a:txBody>
                    <a:bodyPr/>
                    <a:lstStyle/>
                    <a:p>
                      <a:pPr indent="0" lvl="0" marL="0" rtl="0" algn="ctr">
                        <a:lnSpc>
                          <a:spcPct val="100000"/>
                        </a:lnSpc>
                        <a:spcBef>
                          <a:spcPts val="0"/>
                        </a:spcBef>
                        <a:spcAft>
                          <a:spcPts val="0"/>
                        </a:spcAft>
                        <a:buNone/>
                      </a:pPr>
                      <a:r>
                        <a:rPr b="1" lang="en" sz="1500">
                          <a:solidFill>
                            <a:schemeClr val="lt1"/>
                          </a:solidFill>
                          <a:latin typeface="Calibri"/>
                          <a:ea typeface="Calibri"/>
                          <a:cs typeface="Calibri"/>
                          <a:sym typeface="Calibri"/>
                        </a:rPr>
                        <a:t>Econometría y </a:t>
                      </a:r>
                      <a:r>
                        <a:rPr b="1" lang="en" sz="1500">
                          <a:solidFill>
                            <a:schemeClr val="lt1"/>
                          </a:solidFill>
                          <a:latin typeface="Calibri"/>
                          <a:ea typeface="Calibri"/>
                          <a:cs typeface="Calibri"/>
                          <a:sym typeface="Calibri"/>
                        </a:rPr>
                        <a:t>Estadística</a:t>
                      </a:r>
                      <a:endParaRPr b="1" sz="1500">
                        <a:solidFill>
                          <a:schemeClr val="lt1"/>
                        </a:solidFill>
                        <a:latin typeface="Calibri"/>
                        <a:ea typeface="Calibri"/>
                        <a:cs typeface="Calibri"/>
                        <a:sym typeface="Calibri"/>
                      </a:endParaRPr>
                    </a:p>
                  </a:txBody>
                  <a:tcPr marT="91425" marB="91425" marR="91425" marL="91425">
                    <a:solidFill>
                      <a:srgbClr val="D0E0E3"/>
                    </a:solidFill>
                  </a:tcPr>
                </a:tc>
                <a:tc>
                  <a:txBody>
                    <a:bodyPr/>
                    <a:lstStyle/>
                    <a:p>
                      <a:pPr indent="0" lvl="0" marL="0" rtl="0" algn="ctr">
                        <a:lnSpc>
                          <a:spcPct val="100000"/>
                        </a:lnSpc>
                        <a:spcBef>
                          <a:spcPts val="0"/>
                        </a:spcBef>
                        <a:spcAft>
                          <a:spcPts val="0"/>
                        </a:spcAft>
                        <a:buNone/>
                      </a:pPr>
                      <a:r>
                        <a:rPr b="1" lang="en" sz="1500">
                          <a:solidFill>
                            <a:schemeClr val="lt1"/>
                          </a:solidFill>
                          <a:latin typeface="Calibri"/>
                          <a:ea typeface="Calibri"/>
                          <a:cs typeface="Calibri"/>
                          <a:sym typeface="Calibri"/>
                        </a:rPr>
                        <a:t>Machine learning</a:t>
                      </a:r>
                      <a:endParaRPr b="1" sz="1500">
                        <a:solidFill>
                          <a:schemeClr val="lt1"/>
                        </a:solidFill>
                        <a:latin typeface="Calibri"/>
                        <a:ea typeface="Calibri"/>
                        <a:cs typeface="Calibri"/>
                        <a:sym typeface="Calibri"/>
                      </a:endParaRPr>
                    </a:p>
                  </a:txBody>
                  <a:tcPr marT="91425" marB="91425" marR="91425" marL="91425">
                    <a:solidFill>
                      <a:srgbClr val="D0E0E3"/>
                    </a:solidFill>
                  </a:tcPr>
                </a:tc>
              </a:tr>
              <a:tr h="62450">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Estimación</a:t>
                      </a:r>
                      <a:endParaRPr sz="1500">
                        <a:solidFill>
                          <a:schemeClr val="dk1"/>
                        </a:solidFill>
                        <a:latin typeface="Calibri"/>
                        <a:ea typeface="Calibri"/>
                        <a:cs typeface="Calibri"/>
                        <a:sym typeface="Calibri"/>
                      </a:endParaRPr>
                    </a:p>
                  </a:txBody>
                  <a:tcPr marT="91425" marB="91425" marR="91425" marL="91425"/>
                </a:tc>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Aprendizaje, entrenamiento</a:t>
                      </a:r>
                      <a:endParaRPr sz="1500">
                        <a:solidFill>
                          <a:schemeClr val="dk1"/>
                        </a:solidFill>
                        <a:latin typeface="Calibri"/>
                        <a:ea typeface="Calibri"/>
                        <a:cs typeface="Calibri"/>
                        <a:sym typeface="Calibri"/>
                      </a:endParaRPr>
                    </a:p>
                  </a:txBody>
                  <a:tcPr marT="91425" marB="91425" marR="91425" marL="91425"/>
                </a:tc>
              </a:tr>
              <a:tr h="62450">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Parámetros</a:t>
                      </a:r>
                      <a:endParaRPr sz="1500">
                        <a:solidFill>
                          <a:schemeClr val="dk1"/>
                        </a:solidFill>
                        <a:latin typeface="Calibri"/>
                        <a:ea typeface="Calibri"/>
                        <a:cs typeface="Calibri"/>
                        <a:sym typeface="Calibri"/>
                      </a:endParaRPr>
                    </a:p>
                  </a:txBody>
                  <a:tcPr marT="91425" marB="91425" marR="91425" marL="91425"/>
                </a:tc>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Pesos</a:t>
                      </a:r>
                      <a:endParaRPr sz="1500">
                        <a:solidFill>
                          <a:schemeClr val="dk1"/>
                        </a:solidFill>
                        <a:latin typeface="Calibri"/>
                        <a:ea typeface="Calibri"/>
                        <a:cs typeface="Calibri"/>
                        <a:sym typeface="Calibri"/>
                      </a:endParaRPr>
                    </a:p>
                  </a:txBody>
                  <a:tcPr marT="91425" marB="91425" marR="91425" marL="91425"/>
                </a:tc>
              </a:tr>
              <a:tr h="62450">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Variables explicativas (X)</a:t>
                      </a:r>
                      <a:endParaRPr sz="1500">
                        <a:solidFill>
                          <a:schemeClr val="dk1"/>
                        </a:solidFill>
                        <a:latin typeface="Calibri"/>
                        <a:ea typeface="Calibri"/>
                        <a:cs typeface="Calibri"/>
                        <a:sym typeface="Calibri"/>
                      </a:endParaRPr>
                    </a:p>
                  </a:txBody>
                  <a:tcPr marT="91425" marB="91425" marR="91425" marL="91425"/>
                </a:tc>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Features/inputs</a:t>
                      </a:r>
                      <a:endParaRPr sz="1500">
                        <a:solidFill>
                          <a:schemeClr val="dk1"/>
                        </a:solidFill>
                        <a:latin typeface="Calibri"/>
                        <a:ea typeface="Calibri"/>
                        <a:cs typeface="Calibri"/>
                        <a:sym typeface="Calibri"/>
                      </a:endParaRPr>
                    </a:p>
                  </a:txBody>
                  <a:tcPr marT="91425" marB="91425" marR="91425" marL="91425"/>
                </a:tc>
              </a:tr>
              <a:tr h="62450">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Variable dependiente (y)</a:t>
                      </a:r>
                      <a:endParaRPr sz="1500">
                        <a:solidFill>
                          <a:schemeClr val="dk1"/>
                        </a:solidFill>
                        <a:latin typeface="Calibri"/>
                        <a:ea typeface="Calibri"/>
                        <a:cs typeface="Calibri"/>
                        <a:sym typeface="Calibri"/>
                      </a:endParaRPr>
                    </a:p>
                  </a:txBody>
                  <a:tcPr marT="91425" marB="91425" marR="91425" marL="91425"/>
                </a:tc>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Target/output</a:t>
                      </a:r>
                      <a:endParaRPr sz="1500">
                        <a:solidFill>
                          <a:schemeClr val="dk1"/>
                        </a:solidFill>
                        <a:latin typeface="Calibri"/>
                        <a:ea typeface="Calibri"/>
                        <a:cs typeface="Calibri"/>
                        <a:sym typeface="Calibri"/>
                      </a:endParaRPr>
                    </a:p>
                  </a:txBody>
                  <a:tcPr marT="91425" marB="91425" marR="91425" marL="91425"/>
                </a:tc>
              </a:tr>
              <a:tr h="90850">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Estimación en muestra completa*</a:t>
                      </a:r>
                      <a:endParaRPr sz="15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(muestras limitadas)</a:t>
                      </a:r>
                      <a:endParaRPr sz="1500">
                        <a:solidFill>
                          <a:schemeClr val="dk1"/>
                        </a:solidFill>
                        <a:latin typeface="Calibri"/>
                        <a:ea typeface="Calibri"/>
                        <a:cs typeface="Calibri"/>
                        <a:sym typeface="Calibri"/>
                      </a:endParaRPr>
                    </a:p>
                  </a:txBody>
                  <a:tcPr marT="91425" marB="91425" marR="91425" marL="91425"/>
                </a:tc>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Partición de datos (train/test)</a:t>
                      </a:r>
                      <a:endParaRPr sz="1500">
                        <a:solidFill>
                          <a:schemeClr val="dk1"/>
                        </a:solidFill>
                        <a:latin typeface="Calibri"/>
                        <a:ea typeface="Calibri"/>
                        <a:cs typeface="Calibri"/>
                        <a:sym typeface="Calibri"/>
                      </a:endParaRPr>
                    </a:p>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(big data)</a:t>
                      </a:r>
                      <a:endParaRPr sz="1500">
                        <a:solidFill>
                          <a:schemeClr val="dk1"/>
                        </a:solidFill>
                        <a:latin typeface="Calibri"/>
                        <a:ea typeface="Calibri"/>
                        <a:cs typeface="Calibri"/>
                        <a:sym typeface="Calibri"/>
                      </a:endParaRPr>
                    </a:p>
                  </a:txBody>
                  <a:tcPr marT="91425" marB="91425" marR="91425" marL="91425"/>
                </a:tc>
              </a:tr>
              <a:tr h="62450">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Propósito: inferencia, predicción</a:t>
                      </a:r>
                      <a:endParaRPr sz="1500">
                        <a:solidFill>
                          <a:schemeClr val="dk1"/>
                        </a:solidFill>
                        <a:latin typeface="Calibri"/>
                        <a:ea typeface="Calibri"/>
                        <a:cs typeface="Calibri"/>
                        <a:sym typeface="Calibri"/>
                      </a:endParaRPr>
                    </a:p>
                  </a:txBody>
                  <a:tcPr marT="91425" marB="91425" marR="91425" marL="91425"/>
                </a:tc>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Propósito: predicción</a:t>
                      </a:r>
                      <a:endParaRPr sz="1500">
                        <a:solidFill>
                          <a:schemeClr val="dk1"/>
                        </a:solidFill>
                        <a:latin typeface="Calibri"/>
                        <a:ea typeface="Calibri"/>
                        <a:cs typeface="Calibri"/>
                        <a:sym typeface="Calibri"/>
                      </a:endParaRPr>
                    </a:p>
                  </a:txBody>
                  <a:tcPr marT="91425" marB="91425" marR="91425" marL="91425"/>
                </a:tc>
              </a:tr>
              <a:tr h="62450">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Maximización del ajuste-en-muestra</a:t>
                      </a:r>
                      <a:endParaRPr sz="1500">
                        <a:solidFill>
                          <a:schemeClr val="dk1"/>
                        </a:solidFill>
                        <a:latin typeface="Calibri"/>
                        <a:ea typeface="Calibri"/>
                        <a:cs typeface="Calibri"/>
                        <a:sym typeface="Calibri"/>
                      </a:endParaRPr>
                    </a:p>
                  </a:txBody>
                  <a:tcPr marT="91425" marB="91425" marR="91425" marL="91425"/>
                </a:tc>
                <a:tc>
                  <a:txBody>
                    <a:bodyPr/>
                    <a:lstStyle/>
                    <a:p>
                      <a:pPr indent="0" lvl="0" marL="0" rtl="0" algn="ctr">
                        <a:lnSpc>
                          <a:spcPct val="100000"/>
                        </a:lnSpc>
                        <a:spcBef>
                          <a:spcPts val="0"/>
                        </a:spcBef>
                        <a:spcAft>
                          <a:spcPts val="0"/>
                        </a:spcAft>
                        <a:buNone/>
                      </a:pPr>
                      <a:r>
                        <a:rPr lang="en" sz="1500">
                          <a:solidFill>
                            <a:schemeClr val="dk1"/>
                          </a:solidFill>
                          <a:latin typeface="Calibri"/>
                          <a:ea typeface="Calibri"/>
                          <a:cs typeface="Calibri"/>
                          <a:sym typeface="Calibri"/>
                        </a:rPr>
                        <a:t>Minimización del error de predicción</a:t>
                      </a:r>
                      <a:endParaRPr sz="1500">
                        <a:solidFill>
                          <a:schemeClr val="dk1"/>
                        </a:solidFill>
                        <a:latin typeface="Calibri"/>
                        <a:ea typeface="Calibri"/>
                        <a:cs typeface="Calibri"/>
                        <a:sym typeface="Calibri"/>
                      </a:endParaRPr>
                    </a:p>
                  </a:txBody>
                  <a:tcPr marT="91425" marB="91425" marR="91425" marL="91425"/>
                </a:tc>
              </a:tr>
              <a:tr h="44700">
                <a:tc gridSpan="2">
                  <a:txBody>
                    <a:bodyPr/>
                    <a:lstStyle/>
                    <a:p>
                      <a:pPr indent="0" lvl="0" marL="0" rtl="0" algn="l">
                        <a:lnSpc>
                          <a:spcPct val="100000"/>
                        </a:lnSpc>
                        <a:spcBef>
                          <a:spcPts val="0"/>
                        </a:spcBef>
                        <a:spcAft>
                          <a:spcPts val="0"/>
                        </a:spcAft>
                        <a:buNone/>
                      </a:pPr>
                      <a:r>
                        <a:rPr lang="en" sz="1100">
                          <a:solidFill>
                            <a:schemeClr val="dk1"/>
                          </a:solidFill>
                          <a:latin typeface="Calibri"/>
                          <a:ea typeface="Calibri"/>
                          <a:cs typeface="Calibri"/>
                          <a:sym typeface="Calibri"/>
                        </a:rPr>
                        <a:t>(*) En general, pero no siempre, e.g. rolling estimation</a:t>
                      </a:r>
                      <a:endParaRPr sz="1100">
                        <a:solidFill>
                          <a:schemeClr val="dk1"/>
                        </a:solidFill>
                        <a:latin typeface="Calibri"/>
                        <a:ea typeface="Calibri"/>
                        <a:cs typeface="Calibri"/>
                        <a:sym typeface="Calibri"/>
                      </a:endParaRPr>
                    </a:p>
                  </a:txBody>
                  <a:tcPr marT="91425" marB="91425" marR="91425" marL="91425"/>
                </a:tc>
                <a:tc hMerge="1"/>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22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Paralelismos en Econometría/Estadística y ML</a:t>
            </a:r>
            <a:endParaRPr/>
          </a:p>
        </p:txBody>
      </p:sp>
      <p:pic>
        <p:nvPicPr>
          <p:cNvPr id="167" name="Google Shape;167;p30"/>
          <p:cNvPicPr preferRelativeResize="0"/>
          <p:nvPr/>
        </p:nvPicPr>
        <p:blipFill>
          <a:blip r:embed="rId3">
            <a:alphaModFix/>
          </a:blip>
          <a:stretch>
            <a:fillRect/>
          </a:stretch>
        </p:blipFill>
        <p:spPr>
          <a:xfrm>
            <a:off x="5020750" y="852625"/>
            <a:ext cx="2981908" cy="4045876"/>
          </a:xfrm>
          <a:prstGeom prst="rect">
            <a:avLst/>
          </a:prstGeom>
          <a:noFill/>
          <a:ln>
            <a:noFill/>
          </a:ln>
        </p:spPr>
      </p:pic>
      <p:sp>
        <p:nvSpPr>
          <p:cNvPr id="168" name="Google Shape;168;p30"/>
          <p:cNvSpPr txBox="1"/>
          <p:nvPr/>
        </p:nvSpPr>
        <p:spPr>
          <a:xfrm>
            <a:off x="489475" y="792825"/>
            <a:ext cx="46068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t/>
            </a:r>
            <a:endParaRPr sz="1800">
              <a:solidFill>
                <a:schemeClr val="dk1"/>
              </a:solidFill>
              <a:latin typeface="Calibri"/>
              <a:ea typeface="Calibri"/>
              <a:cs typeface="Calibri"/>
              <a:sym typeface="Calibri"/>
            </a:endParaRPr>
          </a:p>
        </p:txBody>
      </p:sp>
      <p:sp>
        <p:nvSpPr>
          <p:cNvPr id="169" name="Google Shape;169;p30"/>
          <p:cNvSpPr txBox="1"/>
          <p:nvPr/>
        </p:nvSpPr>
        <p:spPr>
          <a:xfrm>
            <a:off x="489475" y="978975"/>
            <a:ext cx="4170300" cy="400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Char char="●"/>
            </a:pPr>
            <a:r>
              <a:rPr b="1" lang="en" sz="1600">
                <a:solidFill>
                  <a:schemeClr val="dk1"/>
                </a:solidFill>
              </a:rPr>
              <a:t>Evaluación de impacto:</a:t>
            </a:r>
            <a:r>
              <a:rPr lang="en" sz="1600">
                <a:solidFill>
                  <a:schemeClr val="dk1"/>
                </a:solidFill>
              </a:rPr>
              <a:t> se compara la situación con un escenario contrafactual después de la intervención. El impacto es la diferencia entre lo observado y el contrafactual después de la intervención</a:t>
            </a:r>
            <a:endParaRPr sz="1600">
              <a:solidFill>
                <a:schemeClr val="dk1"/>
              </a:solidFill>
            </a:endParaRPr>
          </a:p>
          <a:p>
            <a:pPr indent="-330200" lvl="0" marL="457200" rtl="0" algn="l">
              <a:spcBef>
                <a:spcPts val="1000"/>
              </a:spcBef>
              <a:spcAft>
                <a:spcPts val="1000"/>
              </a:spcAft>
              <a:buClr>
                <a:schemeClr val="dk1"/>
              </a:buClr>
              <a:buSzPts val="1600"/>
              <a:buChar char="●"/>
            </a:pPr>
            <a:r>
              <a:rPr b="1" lang="en" sz="1600">
                <a:solidFill>
                  <a:schemeClr val="dk1"/>
                </a:solidFill>
              </a:rPr>
              <a:t>M</a:t>
            </a:r>
            <a:r>
              <a:rPr b="1" lang="en" sz="1600">
                <a:solidFill>
                  <a:schemeClr val="dk1"/>
                </a:solidFill>
              </a:rPr>
              <a:t>achine learning: </a:t>
            </a:r>
            <a:r>
              <a:rPr lang="en" sz="1600">
                <a:solidFill>
                  <a:schemeClr val="dk1"/>
                </a:solidFill>
              </a:rPr>
              <a:t>se particiona los datos en entrenamiento y evaluación, y la muestra de entrenamiento se utiliza para realizar un pronóstico que se compara con la muestra test. Se busca que los pronósticos sean los más cercanos a los datos observados en la muestra test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ctrTitle"/>
          </p:nvPr>
        </p:nvSpPr>
        <p:spPr>
          <a:xfrm>
            <a:off x="311708" y="2916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lang="en"/>
              <a:t>Machine learning y deep learning: matrices de confusión </a:t>
            </a:r>
            <a:endParaRPr sz="4480"/>
          </a:p>
        </p:txBody>
      </p:sp>
      <p:sp>
        <p:nvSpPr>
          <p:cNvPr id="175" name="Google Shape;175;p31"/>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176" name="Google Shape;176;p31"/>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177" name="Google Shape;177;p31"/>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Matriz de confusión</a:t>
            </a:r>
            <a:endParaRPr/>
          </a:p>
        </p:txBody>
      </p:sp>
      <p:sp>
        <p:nvSpPr>
          <p:cNvPr id="183" name="Google Shape;183;p32"/>
          <p:cNvSpPr txBox="1"/>
          <p:nvPr/>
        </p:nvSpPr>
        <p:spPr>
          <a:xfrm>
            <a:off x="396900" y="1160600"/>
            <a:ext cx="8747100" cy="1153200"/>
          </a:xfrm>
          <a:prstGeom prst="rect">
            <a:avLst/>
          </a:prstGeom>
          <a:noFill/>
          <a:ln>
            <a:noFill/>
          </a:ln>
        </p:spPr>
        <p:txBody>
          <a:bodyPr anchorCtr="0" anchor="t" bIns="91425" lIns="91425" spcFirstLastPara="1" rIns="91425" wrap="square" tIns="91425">
            <a:spAutoFit/>
          </a:bodyPr>
          <a:lstStyle/>
          <a:p>
            <a:pPr indent="0" lvl="0" marL="0" rtl="0" algn="l">
              <a:lnSpc>
                <a:spcPct val="105000"/>
              </a:lnSpc>
              <a:spcBef>
                <a:spcPts val="0"/>
              </a:spcBef>
              <a:spcAft>
                <a:spcPts val="1200"/>
              </a:spcAft>
              <a:buNone/>
            </a:pPr>
            <a:r>
              <a:rPr lang="en" sz="2029">
                <a:solidFill>
                  <a:schemeClr val="dk1"/>
                </a:solidFill>
              </a:rPr>
              <a:t>En problemas de clasificación, métricas basadas en la </a:t>
            </a:r>
            <a:r>
              <a:rPr b="1" lang="en" sz="2029">
                <a:solidFill>
                  <a:schemeClr val="dk1"/>
                </a:solidFill>
              </a:rPr>
              <a:t>matriz de confusión</a:t>
            </a:r>
            <a:r>
              <a:rPr lang="en" sz="2029">
                <a:solidFill>
                  <a:schemeClr val="dk1"/>
                </a:solidFill>
              </a:rPr>
              <a:t> pueden utilizarse para comparar y seleccionar modelos de machine learning:</a:t>
            </a:r>
            <a:endParaRPr/>
          </a:p>
        </p:txBody>
      </p:sp>
      <p:pic>
        <p:nvPicPr>
          <p:cNvPr id="184" name="Google Shape;184;p32"/>
          <p:cNvPicPr preferRelativeResize="0"/>
          <p:nvPr/>
        </p:nvPicPr>
        <p:blipFill>
          <a:blip r:embed="rId3">
            <a:alphaModFix/>
          </a:blip>
          <a:stretch>
            <a:fillRect/>
          </a:stretch>
        </p:blipFill>
        <p:spPr>
          <a:xfrm>
            <a:off x="311700" y="2456675"/>
            <a:ext cx="8839198" cy="18782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Contenido del curso</a:t>
            </a:r>
            <a:endParaRPr/>
          </a:p>
        </p:txBody>
      </p:sp>
      <p:sp>
        <p:nvSpPr>
          <p:cNvPr id="69" name="Google Shape;69;p15"/>
          <p:cNvSpPr txBox="1"/>
          <p:nvPr>
            <p:ph idx="1" type="body"/>
          </p:nvPr>
        </p:nvSpPr>
        <p:spPr>
          <a:xfrm>
            <a:off x="311700" y="1152475"/>
            <a:ext cx="8520600" cy="36780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b="1" lang="en" sz="1600">
                <a:solidFill>
                  <a:schemeClr val="dk1"/>
                </a:solidFill>
              </a:rPr>
              <a:t>(2) Introducción a Machine Learning</a:t>
            </a:r>
            <a:endParaRPr b="1" sz="1600">
              <a:solidFill>
                <a:schemeClr val="dk1"/>
              </a:solidFill>
            </a:endParaRPr>
          </a:p>
          <a:p>
            <a:pPr indent="0" lvl="0" marL="914400" rtl="0" algn="l">
              <a:spcBef>
                <a:spcPts val="1200"/>
              </a:spcBef>
              <a:spcAft>
                <a:spcPts val="0"/>
              </a:spcAft>
              <a:buNone/>
            </a:pPr>
            <a:r>
              <a:rPr lang="en" sz="1600">
                <a:solidFill>
                  <a:schemeClr val="dk1"/>
                </a:solidFill>
              </a:rPr>
              <a:t>·</a:t>
            </a:r>
            <a:r>
              <a:rPr lang="en" sz="1200">
                <a:solidFill>
                  <a:schemeClr val="dk1"/>
                </a:solidFill>
                <a:latin typeface="Times New Roman"/>
                <a:ea typeface="Times New Roman"/>
                <a:cs typeface="Times New Roman"/>
                <a:sym typeface="Times New Roman"/>
              </a:rPr>
              <a:t>        </a:t>
            </a:r>
            <a:r>
              <a:rPr lang="en" sz="1600">
                <a:solidFill>
                  <a:schemeClr val="dk1"/>
                </a:solidFill>
              </a:rPr>
              <a:t>Definición y tipos de aprendizaje: supervisado, no supervisado y por refuerzo.</a:t>
            </a:r>
            <a:endParaRPr sz="1600">
              <a:solidFill>
                <a:schemeClr val="dk1"/>
              </a:solidFill>
            </a:endParaRPr>
          </a:p>
          <a:p>
            <a:pPr indent="0" lvl="0" marL="914400" rtl="0" algn="l">
              <a:spcBef>
                <a:spcPts val="1200"/>
              </a:spcBef>
              <a:spcAft>
                <a:spcPts val="0"/>
              </a:spcAft>
              <a:buNone/>
            </a:pPr>
            <a:r>
              <a:rPr lang="en" sz="1600">
                <a:solidFill>
                  <a:schemeClr val="dk1"/>
                </a:solidFill>
              </a:rPr>
              <a:t>·</a:t>
            </a:r>
            <a:r>
              <a:rPr lang="en" sz="1200">
                <a:solidFill>
                  <a:schemeClr val="dk1"/>
                </a:solidFill>
                <a:latin typeface="Times New Roman"/>
                <a:ea typeface="Times New Roman"/>
                <a:cs typeface="Times New Roman"/>
                <a:sym typeface="Times New Roman"/>
              </a:rPr>
              <a:t>        </a:t>
            </a:r>
            <a:r>
              <a:rPr lang="en" sz="1600">
                <a:solidFill>
                  <a:schemeClr val="dk1"/>
                </a:solidFill>
              </a:rPr>
              <a:t>Herramientas y lenguajes de programación más utilizados.</a:t>
            </a:r>
            <a:endParaRPr sz="1600">
              <a:solidFill>
                <a:schemeClr val="dk1"/>
              </a:solidFill>
            </a:endParaRPr>
          </a:p>
          <a:p>
            <a:pPr indent="0" lvl="0" marL="914400" rtl="0" algn="l">
              <a:spcBef>
                <a:spcPts val="1200"/>
              </a:spcBef>
              <a:spcAft>
                <a:spcPts val="1200"/>
              </a:spcAft>
              <a:buNone/>
            </a:pPr>
            <a:r>
              <a:rPr lang="en" sz="1600">
                <a:solidFill>
                  <a:schemeClr val="dk1"/>
                </a:solidFill>
              </a:rPr>
              <a:t>·</a:t>
            </a:r>
            <a:r>
              <a:rPr lang="en" sz="1200">
                <a:solidFill>
                  <a:schemeClr val="dk1"/>
                </a:solidFill>
                <a:latin typeface="Times New Roman"/>
                <a:ea typeface="Times New Roman"/>
                <a:cs typeface="Times New Roman"/>
                <a:sym typeface="Times New Roman"/>
              </a:rPr>
              <a:t>        </a:t>
            </a:r>
            <a:r>
              <a:rPr lang="en" sz="1600">
                <a:solidFill>
                  <a:schemeClr val="dk1"/>
                </a:solidFill>
              </a:rPr>
              <a:t>Laboratorio: prácticas en Python y R</a:t>
            </a:r>
            <a:endParaRPr sz="205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Métricas basadas en la Matriz de confusión</a:t>
            </a:r>
            <a:endParaRPr/>
          </a:p>
        </p:txBody>
      </p:sp>
      <p:sp>
        <p:nvSpPr>
          <p:cNvPr id="190" name="Google Shape;190;p33"/>
          <p:cNvSpPr txBox="1"/>
          <p:nvPr/>
        </p:nvSpPr>
        <p:spPr>
          <a:xfrm>
            <a:off x="311700" y="1239700"/>
            <a:ext cx="8145300" cy="3401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lang="en" sz="1900">
                <a:solidFill>
                  <a:schemeClr val="dk1"/>
                </a:solidFill>
              </a:rPr>
              <a:t>La exactitud se define como la proporción de predicciones correctas (tanto positivas como negativas) sobre el total de predicciones realizadas.</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sz="1900">
              <a:solidFill>
                <a:schemeClr val="dk1"/>
              </a:solidFill>
            </a:endParaRPr>
          </a:p>
          <a:p>
            <a:pPr indent="0" lvl="0" marL="457200" rtl="0" algn="l">
              <a:spcBef>
                <a:spcPts val="0"/>
              </a:spcBef>
              <a:spcAft>
                <a:spcPts val="0"/>
              </a:spcAft>
              <a:buNone/>
            </a:pPr>
            <a:r>
              <a:rPr lang="en" sz="1900">
                <a:solidFill>
                  <a:schemeClr val="dk1"/>
                </a:solidFill>
              </a:rPr>
              <a:t>En caso de datos desbalanceados otras medidas como el score F1 y la sensibilidad (recall) son más apropiadas</a:t>
            </a:r>
            <a:endParaRPr sz="1900">
              <a:solidFill>
                <a:schemeClr val="dk1"/>
              </a:solidFill>
            </a:endParaRPr>
          </a:p>
        </p:txBody>
      </p:sp>
      <p:pic>
        <p:nvPicPr>
          <p:cNvPr id="191" name="Google Shape;191;p33"/>
          <p:cNvPicPr preferRelativeResize="0"/>
          <p:nvPr/>
        </p:nvPicPr>
        <p:blipFill>
          <a:blip r:embed="rId3">
            <a:alphaModFix/>
          </a:blip>
          <a:stretch>
            <a:fillRect/>
          </a:stretch>
        </p:blipFill>
        <p:spPr>
          <a:xfrm>
            <a:off x="1460388" y="2373925"/>
            <a:ext cx="6328774" cy="1317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154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Métricas basadas en la Matriz de confusión</a:t>
            </a:r>
            <a:endParaRPr/>
          </a:p>
        </p:txBody>
      </p:sp>
      <p:sp>
        <p:nvSpPr>
          <p:cNvPr id="197" name="Google Shape;197;p34"/>
          <p:cNvSpPr txBox="1"/>
          <p:nvPr/>
        </p:nvSpPr>
        <p:spPr>
          <a:xfrm>
            <a:off x="311700" y="864300"/>
            <a:ext cx="4848300" cy="384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b="1" lang="en" sz="1700">
                <a:solidFill>
                  <a:schemeClr val="dk1"/>
                </a:solidFill>
              </a:rPr>
              <a:t>Precisión (Positive Predictive Value): </a:t>
            </a:r>
            <a:r>
              <a:rPr lang="en" sz="1700">
                <a:solidFill>
                  <a:schemeClr val="dk1"/>
                </a:solidFill>
              </a:rPr>
              <a:t>Proporción de ejemplos correctamente clasificados como positivos entre todos los clasificados como positivos.</a:t>
            </a:r>
            <a:endParaRPr sz="1700">
              <a:solidFill>
                <a:schemeClr val="dk1"/>
              </a:solidFill>
            </a:endParaRPr>
          </a:p>
          <a:p>
            <a:pPr indent="-336550" lvl="0" marL="457200" rtl="0" algn="l">
              <a:spcBef>
                <a:spcPts val="1000"/>
              </a:spcBef>
              <a:spcAft>
                <a:spcPts val="0"/>
              </a:spcAft>
              <a:buClr>
                <a:schemeClr val="dk1"/>
              </a:buClr>
              <a:buSzPts val="1700"/>
              <a:buChar char="●"/>
            </a:pPr>
            <a:r>
              <a:rPr b="1" lang="en" sz="1700">
                <a:solidFill>
                  <a:schemeClr val="dk1"/>
                </a:solidFill>
              </a:rPr>
              <a:t>Sensibilidad (Recall, True Positive Rate, TPR):</a:t>
            </a:r>
            <a:r>
              <a:rPr lang="en" sz="1700">
                <a:solidFill>
                  <a:schemeClr val="dk1"/>
                </a:solidFill>
              </a:rPr>
              <a:t> Proporción de ejemplos positivos correctamente identificados entre todos los ejemplos que son realmente positivos.</a:t>
            </a:r>
            <a:endParaRPr sz="1700">
              <a:solidFill>
                <a:schemeClr val="dk1"/>
              </a:solidFill>
            </a:endParaRPr>
          </a:p>
          <a:p>
            <a:pPr indent="-336550" lvl="0" marL="457200" rtl="0" algn="l">
              <a:spcBef>
                <a:spcPts val="1000"/>
              </a:spcBef>
              <a:spcAft>
                <a:spcPts val="1000"/>
              </a:spcAft>
              <a:buClr>
                <a:schemeClr val="dk1"/>
              </a:buClr>
              <a:buSzPts val="1700"/>
              <a:buChar char="●"/>
            </a:pPr>
            <a:r>
              <a:rPr b="1" lang="en" sz="1700">
                <a:solidFill>
                  <a:schemeClr val="dk1"/>
                </a:solidFill>
              </a:rPr>
              <a:t>Especificidad (Specificity o True Negative Rate, TNR): </a:t>
            </a:r>
            <a:r>
              <a:rPr lang="en" sz="1700">
                <a:solidFill>
                  <a:schemeClr val="dk1"/>
                </a:solidFill>
              </a:rPr>
              <a:t>Proporción de ejemplos negativos correctamente identificados entre todos los ejemplos que son realmente negativos.</a:t>
            </a:r>
            <a:endParaRPr sz="1700">
              <a:solidFill>
                <a:schemeClr val="dk1"/>
              </a:solidFill>
            </a:endParaRPr>
          </a:p>
        </p:txBody>
      </p:sp>
      <p:pic>
        <p:nvPicPr>
          <p:cNvPr id="198" name="Google Shape;198;p34"/>
          <p:cNvPicPr preferRelativeResize="0"/>
          <p:nvPr/>
        </p:nvPicPr>
        <p:blipFill>
          <a:blip r:embed="rId3">
            <a:alphaModFix/>
          </a:blip>
          <a:stretch>
            <a:fillRect/>
          </a:stretch>
        </p:blipFill>
        <p:spPr>
          <a:xfrm>
            <a:off x="5275475" y="972325"/>
            <a:ext cx="3452350" cy="3491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141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Métricas basadas en la Matriz de confusión</a:t>
            </a:r>
            <a:endParaRPr/>
          </a:p>
        </p:txBody>
      </p:sp>
      <p:sp>
        <p:nvSpPr>
          <p:cNvPr id="204" name="Google Shape;204;p35"/>
          <p:cNvSpPr txBox="1"/>
          <p:nvPr/>
        </p:nvSpPr>
        <p:spPr>
          <a:xfrm>
            <a:off x="404025" y="714375"/>
            <a:ext cx="7868400" cy="1903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Char char="●"/>
            </a:pPr>
            <a:r>
              <a:rPr b="1" lang="en" sz="1900">
                <a:solidFill>
                  <a:schemeClr val="dk1"/>
                </a:solidFill>
              </a:rPr>
              <a:t>Valor Predictivo Negativo: </a:t>
            </a:r>
            <a:r>
              <a:rPr lang="en" sz="1900">
                <a:solidFill>
                  <a:schemeClr val="dk1"/>
                </a:solidFill>
              </a:rPr>
              <a:t>Proporción de negativos entre todos los ejemplos que fueron clasificados como negativos.</a:t>
            </a:r>
            <a:endParaRPr sz="1900">
              <a:solidFill>
                <a:schemeClr val="dk1"/>
              </a:solidFill>
            </a:endParaRPr>
          </a:p>
          <a:p>
            <a:pPr indent="-349250" lvl="0" marL="457200" rtl="0" algn="l">
              <a:spcBef>
                <a:spcPts val="1000"/>
              </a:spcBef>
              <a:spcAft>
                <a:spcPts val="0"/>
              </a:spcAft>
              <a:buClr>
                <a:schemeClr val="dk1"/>
              </a:buClr>
              <a:buSzPts val="1900"/>
              <a:buChar char="●"/>
            </a:pPr>
            <a:r>
              <a:rPr b="1" lang="en" sz="1900">
                <a:solidFill>
                  <a:schemeClr val="dk1"/>
                </a:solidFill>
              </a:rPr>
              <a:t>F1-Score: </a:t>
            </a:r>
            <a:r>
              <a:rPr lang="en" sz="1900">
                <a:solidFill>
                  <a:schemeClr val="dk1"/>
                </a:solidFill>
              </a:rPr>
              <a:t>Media armónica entre la precisión y la sensibilidad</a:t>
            </a:r>
            <a:endParaRPr sz="1900">
              <a:solidFill>
                <a:schemeClr val="dk1"/>
              </a:solidFill>
            </a:endParaRPr>
          </a:p>
          <a:p>
            <a:pPr indent="-349250" lvl="0" marL="457200" rtl="0" algn="l">
              <a:spcBef>
                <a:spcPts val="1000"/>
              </a:spcBef>
              <a:spcAft>
                <a:spcPts val="1000"/>
              </a:spcAft>
              <a:buClr>
                <a:schemeClr val="dk1"/>
              </a:buClr>
              <a:buSzPts val="1900"/>
              <a:buChar char="●"/>
            </a:pPr>
            <a:r>
              <a:rPr b="1" lang="en" sz="1900">
                <a:solidFill>
                  <a:schemeClr val="dk1"/>
                </a:solidFill>
              </a:rPr>
              <a:t>Tasa de Falsos Positivos: </a:t>
            </a:r>
            <a:r>
              <a:rPr lang="en" sz="1900">
                <a:solidFill>
                  <a:schemeClr val="dk1"/>
                </a:solidFill>
              </a:rPr>
              <a:t>Proporción de ejemplos negativos que fueron incorrectamente clasificados como positivos.</a:t>
            </a:r>
            <a:endParaRPr sz="1900">
              <a:solidFill>
                <a:schemeClr val="dk1"/>
              </a:solidFill>
            </a:endParaRPr>
          </a:p>
        </p:txBody>
      </p:sp>
      <p:pic>
        <p:nvPicPr>
          <p:cNvPr id="205" name="Google Shape;205;p35"/>
          <p:cNvPicPr preferRelativeResize="0"/>
          <p:nvPr/>
        </p:nvPicPr>
        <p:blipFill>
          <a:blip r:embed="rId3">
            <a:alphaModFix/>
          </a:blip>
          <a:stretch>
            <a:fillRect/>
          </a:stretch>
        </p:blipFill>
        <p:spPr>
          <a:xfrm>
            <a:off x="2022925" y="2668425"/>
            <a:ext cx="4811901" cy="2269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141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Métricas basadas en la Matriz de confusión</a:t>
            </a:r>
            <a:endParaRPr/>
          </a:p>
        </p:txBody>
      </p:sp>
      <p:sp>
        <p:nvSpPr>
          <p:cNvPr id="211" name="Google Shape;211;p36"/>
          <p:cNvSpPr txBox="1"/>
          <p:nvPr/>
        </p:nvSpPr>
        <p:spPr>
          <a:xfrm>
            <a:off x="404025" y="714375"/>
            <a:ext cx="78684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lang="en" sz="1900">
                <a:solidFill>
                  <a:schemeClr val="dk1"/>
                </a:solidFill>
              </a:rPr>
              <a:t>Exactitud balanceada, prevalencia (porcentaje de casos positivos), prevalencia de detección (casos predichos como positivos), tasa de detección (casos  correctamente predichos como positivos):</a:t>
            </a:r>
            <a:endParaRPr sz="1900">
              <a:solidFill>
                <a:schemeClr val="dk1"/>
              </a:solidFill>
            </a:endParaRPr>
          </a:p>
        </p:txBody>
      </p:sp>
      <p:pic>
        <p:nvPicPr>
          <p:cNvPr id="212" name="Google Shape;212;p36"/>
          <p:cNvPicPr preferRelativeResize="0"/>
          <p:nvPr/>
        </p:nvPicPr>
        <p:blipFill>
          <a:blip r:embed="rId3">
            <a:alphaModFix/>
          </a:blip>
          <a:stretch>
            <a:fillRect/>
          </a:stretch>
        </p:blipFill>
        <p:spPr>
          <a:xfrm>
            <a:off x="1499113" y="1945250"/>
            <a:ext cx="6145774" cy="2927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20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Otras métricas basadas en la matriz de confusión:</a:t>
            </a:r>
            <a:endParaRPr/>
          </a:p>
          <a:p>
            <a:pPr indent="0" lvl="0" marL="0" rtl="0" algn="l">
              <a:spcBef>
                <a:spcPts val="0"/>
              </a:spcBef>
              <a:spcAft>
                <a:spcPts val="0"/>
              </a:spcAft>
              <a:buNone/>
            </a:pPr>
            <a:r>
              <a:rPr lang="en"/>
              <a:t>Kappa de Cohen</a:t>
            </a:r>
            <a:endParaRPr/>
          </a:p>
        </p:txBody>
      </p:sp>
      <p:sp>
        <p:nvSpPr>
          <p:cNvPr id="218" name="Google Shape;218;p37"/>
          <p:cNvSpPr txBox="1"/>
          <p:nvPr>
            <p:ph idx="1" type="body"/>
          </p:nvPr>
        </p:nvSpPr>
        <p:spPr>
          <a:xfrm>
            <a:off x="311700" y="1264600"/>
            <a:ext cx="3516000" cy="3572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Kappa de Cohen es una métrica que se utiliza para evaluar la concordancia entre dos clasificadores.</a:t>
            </a:r>
            <a:endParaRPr>
              <a:solidFill>
                <a:schemeClr val="dk1"/>
              </a:solidFill>
            </a:endParaRPr>
          </a:p>
          <a:p>
            <a:pPr indent="-342900" lvl="0" marL="457200" rtl="0" algn="l">
              <a:spcBef>
                <a:spcPts val="1000"/>
              </a:spcBef>
              <a:spcAft>
                <a:spcPts val="1000"/>
              </a:spcAft>
              <a:buClr>
                <a:schemeClr val="dk1"/>
              </a:buClr>
              <a:buSzPts val="1800"/>
              <a:buChar char="●"/>
            </a:pPr>
            <a:r>
              <a:rPr lang="en">
                <a:solidFill>
                  <a:schemeClr val="dk1"/>
                </a:solidFill>
              </a:rPr>
              <a:t>Es una medida estadística que compara la precisión observada (Po) de un modelo con la precisión esperada (Pe) si las predicciones fueran completamente aleatorias</a:t>
            </a:r>
            <a:endParaRPr>
              <a:solidFill>
                <a:schemeClr val="dk1"/>
              </a:solidFill>
            </a:endParaRPr>
          </a:p>
        </p:txBody>
      </p:sp>
      <p:pic>
        <p:nvPicPr>
          <p:cNvPr id="219" name="Google Shape;219;p37"/>
          <p:cNvPicPr preferRelativeResize="0"/>
          <p:nvPr/>
        </p:nvPicPr>
        <p:blipFill>
          <a:blip r:embed="rId3">
            <a:alphaModFix/>
          </a:blip>
          <a:stretch>
            <a:fillRect/>
          </a:stretch>
        </p:blipFill>
        <p:spPr>
          <a:xfrm>
            <a:off x="4016600" y="1208563"/>
            <a:ext cx="4656575" cy="36841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20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Otras métricas basadas en la matriz de confusión:</a:t>
            </a:r>
            <a:endParaRPr/>
          </a:p>
          <a:p>
            <a:pPr indent="0" lvl="0" marL="0" rtl="0" algn="l">
              <a:spcBef>
                <a:spcPts val="0"/>
              </a:spcBef>
              <a:spcAft>
                <a:spcPts val="0"/>
              </a:spcAft>
              <a:buNone/>
            </a:pPr>
            <a:r>
              <a:rPr lang="en"/>
              <a:t>Kappa de Cohen</a:t>
            </a:r>
            <a:endParaRPr/>
          </a:p>
        </p:txBody>
      </p:sp>
      <p:sp>
        <p:nvSpPr>
          <p:cNvPr id="225" name="Google Shape;225;p38"/>
          <p:cNvSpPr txBox="1"/>
          <p:nvPr/>
        </p:nvSpPr>
        <p:spPr>
          <a:xfrm>
            <a:off x="422025" y="1219800"/>
            <a:ext cx="7665600" cy="359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Interpretación: </a:t>
            </a:r>
            <a:endParaRPr b="1" sz="1800">
              <a:solidFill>
                <a:schemeClr val="dk1"/>
              </a:solidFill>
            </a:endParaRPr>
          </a:p>
          <a:p>
            <a:pPr indent="-342900" lvl="0" marL="457200" rtl="0" algn="l">
              <a:spcBef>
                <a:spcPts val="1000"/>
              </a:spcBef>
              <a:spcAft>
                <a:spcPts val="0"/>
              </a:spcAft>
              <a:buClr>
                <a:schemeClr val="dk1"/>
              </a:buClr>
              <a:buSzPts val="1800"/>
              <a:buChar char="●"/>
            </a:pPr>
            <a:r>
              <a:rPr b="1" lang="en" sz="1800">
                <a:solidFill>
                  <a:schemeClr val="dk1"/>
                </a:solidFill>
              </a:rPr>
              <a:t>Kappa = 1</a:t>
            </a:r>
            <a:r>
              <a:rPr lang="en" sz="1800">
                <a:solidFill>
                  <a:schemeClr val="dk1"/>
                </a:solidFill>
              </a:rPr>
              <a:t>: Indica un acuerdo perfecto entre el modelo y las etiquetas verdaderas.</a:t>
            </a:r>
            <a:endParaRPr sz="1800">
              <a:solidFill>
                <a:schemeClr val="dk1"/>
              </a:solidFill>
            </a:endParaRPr>
          </a:p>
          <a:p>
            <a:pPr indent="-342900" lvl="0" marL="457200" rtl="0" algn="l">
              <a:spcBef>
                <a:spcPts val="1000"/>
              </a:spcBef>
              <a:spcAft>
                <a:spcPts val="0"/>
              </a:spcAft>
              <a:buClr>
                <a:schemeClr val="dk1"/>
              </a:buClr>
              <a:buSzPts val="1800"/>
              <a:buChar char="●"/>
            </a:pPr>
            <a:r>
              <a:rPr b="1" lang="en" sz="1800">
                <a:solidFill>
                  <a:schemeClr val="dk1"/>
                </a:solidFill>
              </a:rPr>
              <a:t>Kappa = 0</a:t>
            </a:r>
            <a:r>
              <a:rPr lang="en" sz="1800">
                <a:solidFill>
                  <a:schemeClr val="dk1"/>
                </a:solidFill>
              </a:rPr>
              <a:t>: Indica que el acuerdo es igual al que se esperaría por azar (es decir, no hay un acuerdo más allá de lo que el azar proporciona).</a:t>
            </a:r>
            <a:endParaRPr sz="1800">
              <a:solidFill>
                <a:schemeClr val="dk1"/>
              </a:solidFill>
            </a:endParaRPr>
          </a:p>
          <a:p>
            <a:pPr indent="-342900" lvl="0" marL="457200" rtl="0" algn="l">
              <a:spcBef>
                <a:spcPts val="1000"/>
              </a:spcBef>
              <a:spcAft>
                <a:spcPts val="0"/>
              </a:spcAft>
              <a:buClr>
                <a:schemeClr val="dk1"/>
              </a:buClr>
              <a:buSzPts val="1800"/>
              <a:buChar char="●"/>
            </a:pPr>
            <a:r>
              <a:rPr b="1" lang="en" sz="1800">
                <a:solidFill>
                  <a:schemeClr val="dk1"/>
                </a:solidFill>
              </a:rPr>
              <a:t>Kappa &lt; 0</a:t>
            </a:r>
            <a:r>
              <a:rPr lang="en" sz="1800">
                <a:solidFill>
                  <a:schemeClr val="dk1"/>
                </a:solidFill>
              </a:rPr>
              <a:t>: Indica un acuerdo peor que el azar, lo que sugiere que el modelo está haciendo un trabajo pobre en clasificar correctamente.</a:t>
            </a:r>
            <a:endParaRPr sz="1800">
              <a:solidFill>
                <a:schemeClr val="dk1"/>
              </a:solidFill>
            </a:endParaRPr>
          </a:p>
          <a:p>
            <a:pPr indent="-342900" lvl="0" marL="457200" rtl="0" algn="l">
              <a:spcBef>
                <a:spcPts val="1000"/>
              </a:spcBef>
              <a:spcAft>
                <a:spcPts val="0"/>
              </a:spcAft>
              <a:buClr>
                <a:schemeClr val="dk1"/>
              </a:buClr>
              <a:buSzPts val="1800"/>
              <a:buChar char="●"/>
            </a:pPr>
            <a:r>
              <a:rPr b="1" lang="en" sz="1800">
                <a:solidFill>
                  <a:schemeClr val="dk1"/>
                </a:solidFill>
              </a:rPr>
              <a:t>Kappa entre 0.6 y 0.8</a:t>
            </a:r>
            <a:r>
              <a:rPr lang="en" sz="1800">
                <a:solidFill>
                  <a:schemeClr val="dk1"/>
                </a:solidFill>
              </a:rPr>
              <a:t>: Se considera un acuerdo sustancial.</a:t>
            </a:r>
            <a:endParaRPr sz="1800">
              <a:solidFill>
                <a:schemeClr val="dk1"/>
              </a:solidFill>
            </a:endParaRPr>
          </a:p>
          <a:p>
            <a:pPr indent="-342900" lvl="0" marL="457200" rtl="0" algn="l">
              <a:spcBef>
                <a:spcPts val="1000"/>
              </a:spcBef>
              <a:spcAft>
                <a:spcPts val="1000"/>
              </a:spcAft>
              <a:buClr>
                <a:schemeClr val="dk1"/>
              </a:buClr>
              <a:buSzPts val="1800"/>
              <a:buChar char="●"/>
            </a:pPr>
            <a:r>
              <a:rPr b="1" lang="en" sz="1800">
                <a:solidFill>
                  <a:schemeClr val="dk1"/>
                </a:solidFill>
              </a:rPr>
              <a:t>Kappa entre 0.8 y 1</a:t>
            </a:r>
            <a:r>
              <a:rPr lang="en" sz="1800">
                <a:solidFill>
                  <a:schemeClr val="dk1"/>
                </a:solidFill>
              </a:rPr>
              <a:t>: Se considera un acuerdo casi perfecto.</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311700" y="20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Otras métricas basadas en la matriz de confusión:</a:t>
            </a:r>
            <a:endParaRPr/>
          </a:p>
          <a:p>
            <a:pPr indent="0" lvl="0" marL="0" rtl="0" algn="l">
              <a:spcBef>
                <a:spcPts val="0"/>
              </a:spcBef>
              <a:spcAft>
                <a:spcPts val="0"/>
              </a:spcAft>
              <a:buNone/>
            </a:pPr>
            <a:r>
              <a:rPr lang="en"/>
              <a:t>Test de McNemar</a:t>
            </a:r>
            <a:endParaRPr/>
          </a:p>
        </p:txBody>
      </p:sp>
      <p:sp>
        <p:nvSpPr>
          <p:cNvPr id="231" name="Google Shape;231;p39"/>
          <p:cNvSpPr txBox="1"/>
          <p:nvPr/>
        </p:nvSpPr>
        <p:spPr>
          <a:xfrm>
            <a:off x="422025" y="1219800"/>
            <a:ext cx="76656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1000"/>
              </a:spcAft>
              <a:buClr>
                <a:schemeClr val="dk1"/>
              </a:buClr>
              <a:buSzPts val="1800"/>
              <a:buChar char="●"/>
            </a:pPr>
            <a:r>
              <a:rPr lang="en" sz="1800">
                <a:solidFill>
                  <a:schemeClr val="dk1"/>
                </a:solidFill>
              </a:rPr>
              <a:t>Se puede utilizar para comparar (1) las predicciones de un clasificador contra los datos reales, o (2) las predicciones de dos clasificadores.</a:t>
            </a:r>
            <a:endParaRPr sz="1800">
              <a:solidFill>
                <a:schemeClr val="dk1"/>
              </a:solidFill>
            </a:endParaRPr>
          </a:p>
        </p:txBody>
      </p:sp>
      <p:pic>
        <p:nvPicPr>
          <p:cNvPr id="232" name="Google Shape;232;p39"/>
          <p:cNvPicPr preferRelativeResize="0"/>
          <p:nvPr/>
        </p:nvPicPr>
        <p:blipFill>
          <a:blip r:embed="rId3">
            <a:alphaModFix/>
          </a:blip>
          <a:stretch>
            <a:fillRect/>
          </a:stretch>
        </p:blipFill>
        <p:spPr>
          <a:xfrm>
            <a:off x="517700" y="2235600"/>
            <a:ext cx="8248650" cy="2600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11700" y="20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Otras métricas basadas en la matriz de confusión:</a:t>
            </a:r>
            <a:endParaRPr/>
          </a:p>
          <a:p>
            <a:pPr indent="0" lvl="0" marL="0" rtl="0" algn="l">
              <a:spcBef>
                <a:spcPts val="0"/>
              </a:spcBef>
              <a:spcAft>
                <a:spcPts val="0"/>
              </a:spcAft>
              <a:buNone/>
            </a:pPr>
            <a:r>
              <a:rPr lang="en"/>
              <a:t>Test de McNemar</a:t>
            </a:r>
            <a:endParaRPr/>
          </a:p>
        </p:txBody>
      </p:sp>
      <p:sp>
        <p:nvSpPr>
          <p:cNvPr id="238" name="Google Shape;238;p40"/>
          <p:cNvSpPr txBox="1"/>
          <p:nvPr/>
        </p:nvSpPr>
        <p:spPr>
          <a:xfrm>
            <a:off x="422025" y="1219800"/>
            <a:ext cx="7665600" cy="3340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Se puede utilizar para comparar (1) las predicciones de un clasificador contra los datos reales, o (2) las predicciones de dos clasificadores.</a:t>
            </a:r>
            <a:endParaRPr sz="1800">
              <a:solidFill>
                <a:schemeClr val="dk1"/>
              </a:solidFill>
            </a:endParaRPr>
          </a:p>
          <a:p>
            <a:pPr indent="-342900" lvl="0" marL="457200" rtl="0" algn="l">
              <a:spcBef>
                <a:spcPts val="1000"/>
              </a:spcBef>
              <a:spcAft>
                <a:spcPts val="0"/>
              </a:spcAft>
              <a:buClr>
                <a:schemeClr val="dk1"/>
              </a:buClr>
              <a:buSzPts val="1800"/>
              <a:buChar char="●"/>
            </a:pPr>
            <a:r>
              <a:rPr lang="en" sz="1800">
                <a:solidFill>
                  <a:schemeClr val="dk1"/>
                </a:solidFill>
              </a:rPr>
              <a:t>La hipótesis nula es que no hay diferencia entre las proporciones de discordancia (i.e. los elementos fuera de la diagonal son iguales), por lo que no rechazar la hipótesis nula:</a:t>
            </a:r>
            <a:endParaRPr sz="1800">
              <a:solidFill>
                <a:schemeClr val="dk1"/>
              </a:solidFill>
            </a:endParaRPr>
          </a:p>
          <a:p>
            <a:pPr indent="-342900" lvl="1" marL="914400" rtl="0" algn="l">
              <a:spcBef>
                <a:spcPts val="1000"/>
              </a:spcBef>
              <a:spcAft>
                <a:spcPts val="0"/>
              </a:spcAft>
              <a:buClr>
                <a:schemeClr val="dk1"/>
              </a:buClr>
              <a:buSzPts val="1800"/>
              <a:buChar char="○"/>
            </a:pPr>
            <a:r>
              <a:rPr lang="en" sz="1800">
                <a:solidFill>
                  <a:schemeClr val="dk1"/>
                </a:solidFill>
              </a:rPr>
              <a:t>En el caso de (1) sugiere un buen ajuste del modelo.</a:t>
            </a:r>
            <a:endParaRPr sz="1800">
              <a:solidFill>
                <a:schemeClr val="dk1"/>
              </a:solidFill>
            </a:endParaRPr>
          </a:p>
          <a:p>
            <a:pPr indent="-342900" lvl="1" marL="914400" rtl="0" algn="l">
              <a:spcBef>
                <a:spcPts val="1000"/>
              </a:spcBef>
              <a:spcAft>
                <a:spcPts val="1000"/>
              </a:spcAft>
              <a:buClr>
                <a:schemeClr val="dk1"/>
              </a:buClr>
              <a:buSzPts val="1800"/>
              <a:buChar char="○"/>
            </a:pPr>
            <a:r>
              <a:rPr lang="en" sz="1800">
                <a:solidFill>
                  <a:schemeClr val="dk1"/>
                </a:solidFill>
              </a:rPr>
              <a:t>En el caso de (2) indica que no hay diferencias entre clasificadores. El rechazo de la nula implica que uno de los clasificadores es mejor que el otro clasificador. </a:t>
            </a:r>
            <a:endParaRPr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ctrTitle"/>
          </p:nvPr>
        </p:nvSpPr>
        <p:spPr>
          <a:xfrm>
            <a:off x="311708" y="2916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891"/>
              <a:buNone/>
            </a:pPr>
            <a:r>
              <a:rPr lang="en" sz="3480"/>
              <a:t>Machine learning y deep learning: Lenguajes de </a:t>
            </a:r>
            <a:r>
              <a:rPr lang="en" sz="3480"/>
              <a:t>programación</a:t>
            </a:r>
            <a:r>
              <a:rPr lang="en" sz="3480"/>
              <a:t> </a:t>
            </a:r>
            <a:r>
              <a:rPr lang="en" sz="3480"/>
              <a:t>más</a:t>
            </a:r>
            <a:r>
              <a:rPr lang="en" sz="3480"/>
              <a:t> utilizados en machine learning y deep learning</a:t>
            </a:r>
            <a:endParaRPr sz="2832"/>
          </a:p>
        </p:txBody>
      </p:sp>
      <p:sp>
        <p:nvSpPr>
          <p:cNvPr id="244" name="Google Shape;244;p41"/>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245" name="Google Shape;245;p41"/>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246" name="Google Shape;246;p41"/>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Impact"/>
              <a:buNone/>
            </a:pPr>
            <a:r>
              <a:rPr lang="en"/>
              <a:t>R</a:t>
            </a:r>
            <a:endParaRPr/>
          </a:p>
        </p:txBody>
      </p:sp>
      <p:sp>
        <p:nvSpPr>
          <p:cNvPr id="252" name="Google Shape;252;p42"/>
          <p:cNvSpPr txBox="1"/>
          <p:nvPr/>
        </p:nvSpPr>
        <p:spPr>
          <a:xfrm>
            <a:off x="707800" y="763367"/>
            <a:ext cx="45732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https://www.r-project.org/</a:t>
            </a:r>
            <a:endParaRPr sz="1100"/>
          </a:p>
        </p:txBody>
      </p:sp>
      <p:sp>
        <p:nvSpPr>
          <p:cNvPr id="253" name="Google Shape;253;p42"/>
          <p:cNvSpPr txBox="1"/>
          <p:nvPr/>
        </p:nvSpPr>
        <p:spPr>
          <a:xfrm>
            <a:off x="628650" y="1167050"/>
            <a:ext cx="5823600" cy="3471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700">
                <a:solidFill>
                  <a:schemeClr val="dk1"/>
                </a:solidFill>
                <a:latin typeface="Calibri"/>
                <a:ea typeface="Calibri"/>
                <a:cs typeface="Calibri"/>
                <a:sym typeface="Calibri"/>
              </a:rPr>
              <a:t>Lenguaje y entorno para computación desarrollado por Robert Gentleman y Ross Ihaka (Universidad de Auckland) end 1993.</a:t>
            </a:r>
            <a:endParaRPr sz="1700">
              <a:solidFill>
                <a:schemeClr val="dk1"/>
              </a:solidFill>
              <a:latin typeface="Calibri"/>
              <a:ea typeface="Calibri"/>
              <a:cs typeface="Calibri"/>
              <a:sym typeface="Calibri"/>
            </a:endParaRPr>
          </a:p>
          <a:p>
            <a:pPr indent="-114300" lvl="0" marL="215900" marR="0" rtl="0" algn="l">
              <a:spcBef>
                <a:spcPts val="0"/>
              </a:spcBef>
              <a:spcAft>
                <a:spcPts val="0"/>
              </a:spcAft>
              <a:buClr>
                <a:schemeClr val="dk1"/>
              </a:buClr>
              <a:buSzPts val="1500"/>
              <a:buFont typeface="Arial"/>
              <a:buNone/>
            </a:pPr>
            <a:r>
              <a:t/>
            </a:r>
            <a:endParaRPr sz="1700">
              <a:solidFill>
                <a:schemeClr val="dk1"/>
              </a:solidFill>
              <a:latin typeface="Calibri"/>
              <a:ea typeface="Calibri"/>
              <a:cs typeface="Calibri"/>
              <a:sym typeface="Calibri"/>
            </a:endParaRPr>
          </a:p>
          <a:p>
            <a:pPr indent="-222250" lvl="0" marL="215900" marR="0" rtl="0" algn="l">
              <a:spcBef>
                <a:spcPts val="0"/>
              </a:spcBef>
              <a:spcAft>
                <a:spcPts val="0"/>
              </a:spcAft>
              <a:buClr>
                <a:schemeClr val="dk1"/>
              </a:buClr>
              <a:buSzPts val="1700"/>
              <a:buFont typeface="Arial"/>
              <a:buChar char="•"/>
            </a:pPr>
            <a:r>
              <a:rPr lang="en" sz="1700">
                <a:solidFill>
                  <a:schemeClr val="dk1"/>
                </a:solidFill>
                <a:latin typeface="Calibri"/>
                <a:ea typeface="Calibri"/>
                <a:cs typeface="Calibri"/>
                <a:sym typeface="Calibri"/>
              </a:rPr>
              <a:t>Similar al lenguaje y entorno S que fue desarrollado en Bell Laboratories (anteriormente AT&amp;T, ahora Lucent Technologies) por John Chambers y colegas a </a:t>
            </a:r>
            <a:r>
              <a:rPr lang="en" sz="1700">
                <a:solidFill>
                  <a:schemeClr val="dk1"/>
                </a:solidFill>
                <a:latin typeface="Calibri"/>
                <a:ea typeface="Calibri"/>
                <a:cs typeface="Calibri"/>
                <a:sym typeface="Calibri"/>
              </a:rPr>
              <a:t>finales</a:t>
            </a:r>
            <a:r>
              <a:rPr lang="en" sz="1700">
                <a:solidFill>
                  <a:schemeClr val="dk1"/>
                </a:solidFill>
                <a:latin typeface="Calibri"/>
                <a:ea typeface="Calibri"/>
                <a:cs typeface="Calibri"/>
                <a:sym typeface="Calibri"/>
              </a:rPr>
              <a:t> de los 70’s. </a:t>
            </a:r>
            <a:endParaRPr sz="1300"/>
          </a:p>
          <a:p>
            <a:pPr indent="-114300" lvl="0" marL="215900" marR="0" rtl="0" algn="l">
              <a:spcBef>
                <a:spcPts val="0"/>
              </a:spcBef>
              <a:spcAft>
                <a:spcPts val="0"/>
              </a:spcAft>
              <a:buClr>
                <a:schemeClr val="dk1"/>
              </a:buClr>
              <a:buSzPts val="1500"/>
              <a:buFont typeface="Arial"/>
              <a:buNone/>
            </a:pPr>
            <a:r>
              <a:t/>
            </a:r>
            <a:endParaRPr sz="1700">
              <a:solidFill>
                <a:schemeClr val="dk1"/>
              </a:solidFill>
              <a:latin typeface="Calibri"/>
              <a:ea typeface="Calibri"/>
              <a:cs typeface="Calibri"/>
              <a:sym typeface="Calibri"/>
            </a:endParaRPr>
          </a:p>
          <a:p>
            <a:pPr indent="-222250" lvl="0" marL="215900" marR="0" rtl="0" algn="l">
              <a:spcBef>
                <a:spcPts val="0"/>
              </a:spcBef>
              <a:spcAft>
                <a:spcPts val="0"/>
              </a:spcAft>
              <a:buClr>
                <a:schemeClr val="dk1"/>
              </a:buClr>
              <a:buSzPts val="1700"/>
              <a:buFont typeface="Arial"/>
              <a:buChar char="•"/>
            </a:pPr>
            <a:r>
              <a:rPr lang="en" sz="1700">
                <a:solidFill>
                  <a:schemeClr val="dk1"/>
                </a:solidFill>
                <a:latin typeface="Calibri"/>
                <a:ea typeface="Calibri"/>
                <a:cs typeface="Calibri"/>
                <a:sym typeface="Calibri"/>
              </a:rPr>
              <a:t>R está disponible como Software Libre bajo los términos de la Licencia Pública General GNU de la Free Software Foundation en forma de código fuente. </a:t>
            </a:r>
            <a:endParaRPr sz="1300"/>
          </a:p>
          <a:p>
            <a:pPr indent="-114300" lvl="0" marL="215900" marR="0" rtl="0" algn="l">
              <a:spcBef>
                <a:spcPts val="0"/>
              </a:spcBef>
              <a:spcAft>
                <a:spcPts val="0"/>
              </a:spcAft>
              <a:buClr>
                <a:schemeClr val="dk1"/>
              </a:buClr>
              <a:buSzPts val="1500"/>
              <a:buFont typeface="Arial"/>
              <a:buNone/>
            </a:pPr>
            <a:r>
              <a:t/>
            </a:r>
            <a:endParaRPr sz="1700">
              <a:solidFill>
                <a:schemeClr val="dk1"/>
              </a:solidFill>
              <a:latin typeface="Calibri"/>
              <a:ea typeface="Calibri"/>
              <a:cs typeface="Calibri"/>
              <a:sym typeface="Calibri"/>
            </a:endParaRPr>
          </a:p>
          <a:p>
            <a:pPr indent="-222250" lvl="0" marL="215900" marR="0" rtl="0" algn="l">
              <a:spcBef>
                <a:spcPts val="0"/>
              </a:spcBef>
              <a:spcAft>
                <a:spcPts val="0"/>
              </a:spcAft>
              <a:buClr>
                <a:schemeClr val="dk1"/>
              </a:buClr>
              <a:buSzPts val="1700"/>
              <a:buFont typeface="Arial"/>
              <a:buChar char="•"/>
            </a:pPr>
            <a:r>
              <a:rPr lang="en" sz="1700">
                <a:solidFill>
                  <a:schemeClr val="dk1"/>
                </a:solidFill>
                <a:latin typeface="Calibri"/>
                <a:ea typeface="Calibri"/>
                <a:cs typeface="Calibri"/>
                <a:sym typeface="Calibri"/>
              </a:rPr>
              <a:t>Compila y se ejecuta en una amplia variedad de plataformas UNIX y sistemas similares (Linux), Windows y MacOS.</a:t>
            </a:r>
            <a:endParaRPr sz="1300"/>
          </a:p>
        </p:txBody>
      </p:sp>
      <p:pic>
        <p:nvPicPr>
          <p:cNvPr descr="R (programming language) - Wikipedia" id="254" name="Google Shape;254;p42"/>
          <p:cNvPicPr preferRelativeResize="0"/>
          <p:nvPr/>
        </p:nvPicPr>
        <p:blipFill rotWithShape="1">
          <a:blip r:embed="rId3">
            <a:alphaModFix/>
          </a:blip>
          <a:srcRect b="0" l="0" r="0" t="0"/>
          <a:stretch/>
        </p:blipFill>
        <p:spPr>
          <a:xfrm>
            <a:off x="6787826" y="615795"/>
            <a:ext cx="1821656" cy="14144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148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
        <p:nvSpPr>
          <p:cNvPr id="75" name="Google Shape;75;p16"/>
          <p:cNvSpPr txBox="1"/>
          <p:nvPr>
            <p:ph idx="1" type="body"/>
          </p:nvPr>
        </p:nvSpPr>
        <p:spPr>
          <a:xfrm>
            <a:off x="311700" y="721175"/>
            <a:ext cx="8520600" cy="1245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lang="en" sz="1850">
                <a:solidFill>
                  <a:schemeClr val="dk1"/>
                </a:solidFill>
              </a:rPr>
              <a:t>Dado un espacio de entrada 𝑋 (espacio de características) y un espacio de salida </a:t>
            </a:r>
            <a:r>
              <a:rPr lang="en" sz="1850">
                <a:solidFill>
                  <a:schemeClr val="dk1"/>
                </a:solidFill>
              </a:rPr>
              <a:t>𝑌, m</a:t>
            </a:r>
            <a:r>
              <a:rPr lang="en" sz="1850">
                <a:solidFill>
                  <a:schemeClr val="dk1"/>
                </a:solidFill>
              </a:rPr>
              <a:t>achine learning es un problema de </a:t>
            </a:r>
            <a:r>
              <a:rPr lang="en" sz="1850">
                <a:solidFill>
                  <a:schemeClr val="dk1"/>
                </a:solidFill>
              </a:rPr>
              <a:t>optimización</a:t>
            </a:r>
            <a:r>
              <a:rPr lang="en" sz="1850">
                <a:solidFill>
                  <a:schemeClr val="dk1"/>
                </a:solidFill>
              </a:rPr>
              <a:t> en el que el objetivo es encontrar una función 𝑓: 𝑋→ 𝑌 que </a:t>
            </a:r>
            <a:r>
              <a:rPr lang="en" sz="1850">
                <a:solidFill>
                  <a:schemeClr val="dk1"/>
                </a:solidFill>
              </a:rPr>
              <a:t>predice</a:t>
            </a:r>
            <a:r>
              <a:rPr lang="en" sz="1850">
                <a:solidFill>
                  <a:schemeClr val="dk1"/>
                </a:solidFill>
              </a:rPr>
              <a:t> la salida 𝑦 ∈ 𝑌 dada una entrada 𝑥 ∈ 𝑋, siendo </a:t>
            </a:r>
            <a:r>
              <a:rPr lang="en" sz="1850">
                <a:solidFill>
                  <a:schemeClr val="dk1"/>
                </a:solidFill>
              </a:rPr>
              <a:t>𝑓</a:t>
            </a:r>
            <a:r>
              <a:rPr lang="en" sz="1850">
                <a:solidFill>
                  <a:schemeClr val="dk1"/>
                </a:solidFill>
              </a:rPr>
              <a:t>* </a:t>
            </a:r>
            <a:r>
              <a:rPr lang="en" sz="1850">
                <a:solidFill>
                  <a:schemeClr val="dk1"/>
                </a:solidFill>
              </a:rPr>
              <a:t>óptima</a:t>
            </a:r>
            <a:r>
              <a:rPr lang="en" sz="1850">
                <a:solidFill>
                  <a:schemeClr val="dk1"/>
                </a:solidFill>
              </a:rPr>
              <a:t> en </a:t>
            </a:r>
            <a:r>
              <a:rPr lang="en" sz="1850">
                <a:solidFill>
                  <a:schemeClr val="dk1"/>
                </a:solidFill>
              </a:rPr>
              <a:t>términos</a:t>
            </a:r>
            <a:r>
              <a:rPr lang="en" sz="1850">
                <a:solidFill>
                  <a:schemeClr val="dk1"/>
                </a:solidFill>
              </a:rPr>
              <a:t> de </a:t>
            </a:r>
            <a:r>
              <a:rPr b="1" lang="en" sz="1850">
                <a:solidFill>
                  <a:schemeClr val="dk1"/>
                </a:solidFill>
              </a:rPr>
              <a:t>generalización</a:t>
            </a:r>
            <a:r>
              <a:rPr b="1" lang="en" sz="1850">
                <a:solidFill>
                  <a:schemeClr val="dk1"/>
                </a:solidFill>
              </a:rPr>
              <a:t> y </a:t>
            </a:r>
            <a:r>
              <a:rPr b="1" lang="en" sz="1850">
                <a:solidFill>
                  <a:schemeClr val="dk1"/>
                </a:solidFill>
              </a:rPr>
              <a:t>regularización</a:t>
            </a:r>
            <a:r>
              <a:rPr lang="en" sz="1850">
                <a:solidFill>
                  <a:schemeClr val="dk1"/>
                </a:solidFill>
              </a:rPr>
              <a:t>:</a:t>
            </a:r>
            <a:endParaRPr sz="1850">
              <a:solidFill>
                <a:schemeClr val="dk1"/>
              </a:solidFill>
            </a:endParaRPr>
          </a:p>
        </p:txBody>
      </p:sp>
      <p:pic>
        <p:nvPicPr>
          <p:cNvPr id="76" name="Google Shape;76;p16"/>
          <p:cNvPicPr preferRelativeResize="0"/>
          <p:nvPr/>
        </p:nvPicPr>
        <p:blipFill>
          <a:blip r:embed="rId3">
            <a:alphaModFix/>
          </a:blip>
          <a:stretch>
            <a:fillRect/>
          </a:stretch>
        </p:blipFill>
        <p:spPr>
          <a:xfrm>
            <a:off x="1333525" y="2040600"/>
            <a:ext cx="6402802" cy="2872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descr="El nuevo editor de código de Rapsberry te enseña Python, el lenguaje de la  IA | Computer Hoy" id="259" name="Google Shape;259;p43"/>
          <p:cNvPicPr preferRelativeResize="0"/>
          <p:nvPr/>
        </p:nvPicPr>
        <p:blipFill rotWithShape="1">
          <a:blip r:embed="rId3">
            <a:alphaModFix/>
          </a:blip>
          <a:srcRect b="0" l="0" r="5882" t="0"/>
          <a:stretch/>
        </p:blipFill>
        <p:spPr>
          <a:xfrm>
            <a:off x="5138675" y="369275"/>
            <a:ext cx="3687601" cy="3029752"/>
          </a:xfrm>
          <a:prstGeom prst="rect">
            <a:avLst/>
          </a:prstGeom>
          <a:noFill/>
          <a:ln>
            <a:noFill/>
          </a:ln>
        </p:spPr>
      </p:pic>
      <p:sp>
        <p:nvSpPr>
          <p:cNvPr id="260" name="Google Shape;260;p43"/>
          <p:cNvSpPr txBox="1"/>
          <p:nvPr>
            <p:ph type="title"/>
          </p:nvPr>
        </p:nvSpPr>
        <p:spPr>
          <a:xfrm>
            <a:off x="214804" y="194264"/>
            <a:ext cx="2866800" cy="54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Impact"/>
              <a:buNone/>
            </a:pPr>
            <a:r>
              <a:rPr b="1" lang="en" sz="3000"/>
              <a:t>Python</a:t>
            </a:r>
            <a:endParaRPr/>
          </a:p>
        </p:txBody>
      </p:sp>
      <p:sp>
        <p:nvSpPr>
          <p:cNvPr id="261" name="Google Shape;261;p43"/>
          <p:cNvSpPr txBox="1"/>
          <p:nvPr/>
        </p:nvSpPr>
        <p:spPr>
          <a:xfrm>
            <a:off x="59250" y="835550"/>
            <a:ext cx="4995000" cy="4210800"/>
          </a:xfrm>
          <a:prstGeom prst="rect">
            <a:avLst/>
          </a:prstGeom>
          <a:noFill/>
          <a:ln>
            <a:noFill/>
          </a:ln>
        </p:spPr>
        <p:txBody>
          <a:bodyPr anchorCtr="0" anchor="t" bIns="34275" lIns="68575" spcFirstLastPara="1" rIns="68575" wrap="square" tIns="34275">
            <a:normAutofit/>
          </a:bodyPr>
          <a:lstStyle/>
          <a:p>
            <a:pPr indent="-165100" lvl="0" marL="254000" marR="0" rtl="0" algn="l">
              <a:lnSpc>
                <a:spcPct val="90000"/>
              </a:lnSpc>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Lenguaje de programación. </a:t>
            </a:r>
            <a:endParaRPr sz="1100"/>
          </a:p>
          <a:p>
            <a:pPr indent="-165100" lvl="0" marL="254000" marR="0" rtl="0" algn="l">
              <a:lnSpc>
                <a:spcPct val="90000"/>
              </a:lnSpc>
              <a:spcBef>
                <a:spcPts val="9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Python fue concebido a fines de la década de 1980 por Guido van Rossum en Centrum Wiskunde &amp; Informatica (CWI) en los Países Bajos.</a:t>
            </a:r>
            <a:endParaRPr sz="1100"/>
          </a:p>
          <a:p>
            <a:pPr indent="-165100" lvl="0" marL="254000" marR="0" rtl="0" algn="l">
              <a:lnSpc>
                <a:spcPct val="90000"/>
              </a:lnSpc>
              <a:spcBef>
                <a:spcPts val="9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2000: Python 2.0</a:t>
            </a:r>
            <a:endParaRPr sz="1100"/>
          </a:p>
          <a:p>
            <a:pPr indent="-165100" lvl="0" marL="254000" marR="0" rtl="0" algn="l">
              <a:lnSpc>
                <a:spcPct val="90000"/>
              </a:lnSpc>
              <a:spcBef>
                <a:spcPts val="9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2018: Guido van Rossum, el "dictador benévolo de por vida" de Python, responsable de la toma de decisiones del proyecto, deja el proyecto</a:t>
            </a:r>
            <a:endParaRPr sz="1100"/>
          </a:p>
          <a:p>
            <a:pPr indent="-165100" lvl="0" marL="254000" marR="0" rtl="0" algn="l">
              <a:lnSpc>
                <a:spcPct val="90000"/>
              </a:lnSpc>
              <a:spcBef>
                <a:spcPts val="9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2022: Python 3.x</a:t>
            </a:r>
            <a:endParaRPr sz="1100"/>
          </a:p>
          <a:p>
            <a:pPr indent="-50800" lvl="0" marL="254000" marR="0" rtl="0" algn="l">
              <a:lnSpc>
                <a:spcPct val="90000"/>
              </a:lnSpc>
              <a:spcBef>
                <a:spcPts val="9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a:p>
            <a:pPr indent="0" lvl="0" marL="0" marR="0" rtl="0" algn="l">
              <a:lnSpc>
                <a:spcPct val="90000"/>
              </a:lnSpc>
              <a:spcBef>
                <a:spcPts val="0"/>
              </a:spcBef>
              <a:spcAft>
                <a:spcPts val="0"/>
              </a:spcAft>
              <a:buNone/>
            </a:pPr>
            <a:r>
              <a:rPr lang="en" sz="1800">
                <a:solidFill>
                  <a:schemeClr val="dk1"/>
                </a:solidFill>
                <a:latin typeface="Calibri"/>
                <a:ea typeface="Calibri"/>
                <a:cs typeface="Calibri"/>
                <a:sym typeface="Calibri"/>
              </a:rPr>
              <a:t>Wikipedia, Google, Yahoo!, CERN, NASA, Facebook, Amazon, Instagram, Spotify</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descr="upload.wikimedia.org/wikipedia/commons/e/e2/Thonny..." id="266" name="Google Shape;266;p44"/>
          <p:cNvPicPr preferRelativeResize="0"/>
          <p:nvPr/>
        </p:nvPicPr>
        <p:blipFill rotWithShape="1">
          <a:blip r:embed="rId3">
            <a:alphaModFix/>
          </a:blip>
          <a:srcRect b="0" l="0" r="0" t="0"/>
          <a:stretch/>
        </p:blipFill>
        <p:spPr>
          <a:xfrm>
            <a:off x="1147771" y="3611517"/>
            <a:ext cx="1328738" cy="1328738"/>
          </a:xfrm>
          <a:prstGeom prst="rect">
            <a:avLst/>
          </a:prstGeom>
          <a:noFill/>
          <a:ln>
            <a:noFill/>
          </a:ln>
        </p:spPr>
      </p:pic>
      <p:sp>
        <p:nvSpPr>
          <p:cNvPr id="267" name="Google Shape;267;p44"/>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Impact"/>
              <a:buNone/>
            </a:pPr>
            <a:r>
              <a:rPr b="1" lang="en" sz="3000"/>
              <a:t>Python</a:t>
            </a:r>
            <a:endParaRPr/>
          </a:p>
        </p:txBody>
      </p:sp>
      <p:sp>
        <p:nvSpPr>
          <p:cNvPr id="268" name="Google Shape;268;p44"/>
          <p:cNvSpPr txBox="1"/>
          <p:nvPr/>
        </p:nvSpPr>
        <p:spPr>
          <a:xfrm>
            <a:off x="509950" y="958115"/>
            <a:ext cx="5175300" cy="2285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IDE (Integrated Development Environments):</a:t>
            </a:r>
            <a:endParaRPr/>
          </a:p>
          <a:p>
            <a:pPr indent="-266700" lvl="0" marL="2540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PyCharm</a:t>
            </a:r>
            <a:endParaRPr/>
          </a:p>
          <a:p>
            <a:pPr indent="-266700" lvl="0" marL="2540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Jupyter</a:t>
            </a:r>
            <a:endParaRPr sz="1800">
              <a:solidFill>
                <a:schemeClr val="dk1"/>
              </a:solidFill>
              <a:latin typeface="Calibri"/>
              <a:ea typeface="Calibri"/>
              <a:cs typeface="Calibri"/>
              <a:sym typeface="Calibri"/>
            </a:endParaRPr>
          </a:p>
          <a:p>
            <a:pPr indent="-266700" lvl="0" marL="2540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Spyder </a:t>
            </a:r>
            <a:endParaRPr/>
          </a:p>
          <a:p>
            <a:pPr indent="-266700" lvl="0" marL="2540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Python IDLE</a:t>
            </a:r>
            <a:endParaRPr/>
          </a:p>
          <a:p>
            <a:pPr indent="-266700" lvl="0" marL="2540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Thonny</a:t>
            </a:r>
            <a:endParaRPr sz="1800">
              <a:solidFill>
                <a:schemeClr val="dk1"/>
              </a:solidFill>
              <a:latin typeface="Calibri"/>
              <a:ea typeface="Calibri"/>
              <a:cs typeface="Calibri"/>
              <a:sym typeface="Calibri"/>
            </a:endParaRPr>
          </a:p>
          <a:p>
            <a:pPr indent="-266700" lvl="0" marL="2540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69" name="Google Shape;269;p44"/>
          <p:cNvCxnSpPr/>
          <p:nvPr/>
        </p:nvCxnSpPr>
        <p:spPr>
          <a:xfrm flipH="1">
            <a:off x="4446875" y="3826042"/>
            <a:ext cx="1487100" cy="334500"/>
          </a:xfrm>
          <a:prstGeom prst="straightConnector1">
            <a:avLst/>
          </a:prstGeom>
          <a:noFill/>
          <a:ln cap="flat" cmpd="sng" w="76200">
            <a:solidFill>
              <a:schemeClr val="lt1"/>
            </a:solidFill>
            <a:prstDash val="solid"/>
            <a:miter lim="800000"/>
            <a:headEnd len="sm" w="sm" type="none"/>
            <a:tailEnd len="med" w="med" type="triangle"/>
          </a:ln>
        </p:spPr>
      </p:cxnSp>
      <p:pic>
        <p:nvPicPr>
          <p:cNvPr id="270" name="Google Shape;270;p44"/>
          <p:cNvPicPr preferRelativeResize="0"/>
          <p:nvPr/>
        </p:nvPicPr>
        <p:blipFill rotWithShape="1">
          <a:blip r:embed="rId4">
            <a:alphaModFix/>
          </a:blip>
          <a:srcRect b="0" l="0" r="0" t="0"/>
          <a:stretch/>
        </p:blipFill>
        <p:spPr>
          <a:xfrm>
            <a:off x="3523367" y="1946282"/>
            <a:ext cx="4786205" cy="2793679"/>
          </a:xfrm>
          <a:prstGeom prst="rect">
            <a:avLst/>
          </a:prstGeom>
          <a:noFill/>
          <a:ln>
            <a:noFill/>
          </a:ln>
        </p:spPr>
      </p:pic>
      <p:pic>
        <p:nvPicPr>
          <p:cNvPr descr="upload.wikimedia.org/wikipedia/commons/thumb/7/7e/..." id="271" name="Google Shape;271;p44"/>
          <p:cNvPicPr preferRelativeResize="0"/>
          <p:nvPr/>
        </p:nvPicPr>
        <p:blipFill rotWithShape="1">
          <a:blip r:embed="rId5">
            <a:alphaModFix/>
          </a:blip>
          <a:srcRect b="0" l="0" r="0" t="0"/>
          <a:stretch/>
        </p:blipFill>
        <p:spPr>
          <a:xfrm>
            <a:off x="4894446" y="551098"/>
            <a:ext cx="2414437" cy="1207219"/>
          </a:xfrm>
          <a:prstGeom prst="rect">
            <a:avLst/>
          </a:prstGeom>
          <a:noFill/>
          <a:ln>
            <a:noFill/>
          </a:ln>
        </p:spPr>
      </p:pic>
      <p:pic>
        <p:nvPicPr>
          <p:cNvPr descr="upload.wikimedia.org/wikipedia/commons/1/1d/PyChar..." id="272" name="Google Shape;272;p44"/>
          <p:cNvPicPr preferRelativeResize="0"/>
          <p:nvPr/>
        </p:nvPicPr>
        <p:blipFill rotWithShape="1">
          <a:blip r:embed="rId6">
            <a:alphaModFix/>
          </a:blip>
          <a:srcRect b="0" l="0" r="0" t="0"/>
          <a:stretch/>
        </p:blipFill>
        <p:spPr>
          <a:xfrm>
            <a:off x="225967" y="3221693"/>
            <a:ext cx="1054193" cy="1054193"/>
          </a:xfrm>
          <a:prstGeom prst="rect">
            <a:avLst/>
          </a:prstGeom>
          <a:noFill/>
          <a:ln>
            <a:noFill/>
          </a:ln>
        </p:spPr>
      </p:pic>
      <p:pic>
        <p:nvPicPr>
          <p:cNvPr descr="upload.wikimedia.org/wikipedia/commons/thumb/9/9a/..." id="273" name="Google Shape;273;p44"/>
          <p:cNvPicPr preferRelativeResize="0"/>
          <p:nvPr/>
        </p:nvPicPr>
        <p:blipFill rotWithShape="1">
          <a:blip r:embed="rId7">
            <a:alphaModFix/>
          </a:blip>
          <a:srcRect b="0" l="0" r="0" t="0"/>
          <a:stretch/>
        </p:blipFill>
        <p:spPr>
          <a:xfrm>
            <a:off x="1812140" y="2697182"/>
            <a:ext cx="1080878" cy="108087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Impact"/>
              <a:buNone/>
            </a:pPr>
            <a:r>
              <a:rPr b="1" lang="en" sz="3000"/>
              <a:t>Python y Spyder</a:t>
            </a:r>
            <a:endParaRPr/>
          </a:p>
        </p:txBody>
      </p:sp>
      <p:cxnSp>
        <p:nvCxnSpPr>
          <p:cNvPr id="279" name="Google Shape;279;p45"/>
          <p:cNvCxnSpPr/>
          <p:nvPr/>
        </p:nvCxnSpPr>
        <p:spPr>
          <a:xfrm flipH="1">
            <a:off x="4446875" y="3826042"/>
            <a:ext cx="1487100" cy="334500"/>
          </a:xfrm>
          <a:prstGeom prst="straightConnector1">
            <a:avLst/>
          </a:prstGeom>
          <a:noFill/>
          <a:ln cap="flat" cmpd="sng" w="76200">
            <a:solidFill>
              <a:schemeClr val="lt1"/>
            </a:solidFill>
            <a:prstDash val="solid"/>
            <a:miter lim="800000"/>
            <a:headEnd len="sm" w="sm" type="none"/>
            <a:tailEnd len="med" w="med" type="triangle"/>
          </a:ln>
        </p:spPr>
      </p:cxnSp>
      <p:pic>
        <p:nvPicPr>
          <p:cNvPr descr="upload.wikimedia.org/wikipedia/commons/thumb/7/7e/..." id="280" name="Google Shape;280;p45"/>
          <p:cNvPicPr preferRelativeResize="0"/>
          <p:nvPr/>
        </p:nvPicPr>
        <p:blipFill rotWithShape="1">
          <a:blip r:embed="rId3">
            <a:alphaModFix/>
          </a:blip>
          <a:srcRect b="0" l="0" r="0" t="0"/>
          <a:stretch/>
        </p:blipFill>
        <p:spPr>
          <a:xfrm>
            <a:off x="6511490" y="60797"/>
            <a:ext cx="2414438" cy="1207219"/>
          </a:xfrm>
          <a:prstGeom prst="rect">
            <a:avLst/>
          </a:prstGeom>
          <a:noFill/>
          <a:ln>
            <a:noFill/>
          </a:ln>
        </p:spPr>
      </p:pic>
      <p:pic>
        <p:nvPicPr>
          <p:cNvPr id="281" name="Google Shape;281;p45"/>
          <p:cNvPicPr preferRelativeResize="0"/>
          <p:nvPr/>
        </p:nvPicPr>
        <p:blipFill rotWithShape="1">
          <a:blip r:embed="rId4">
            <a:alphaModFix/>
          </a:blip>
          <a:srcRect b="0" l="0" r="0" t="0"/>
          <a:stretch/>
        </p:blipFill>
        <p:spPr>
          <a:xfrm>
            <a:off x="1044514" y="1199798"/>
            <a:ext cx="6804717" cy="3571926"/>
          </a:xfrm>
          <a:prstGeom prst="rect">
            <a:avLst/>
          </a:prstGeom>
          <a:noFill/>
          <a:ln>
            <a:noFill/>
          </a:ln>
        </p:spPr>
      </p:pic>
      <p:sp>
        <p:nvSpPr>
          <p:cNvPr id="282" name="Google Shape;282;p45"/>
          <p:cNvSpPr/>
          <p:nvPr/>
        </p:nvSpPr>
        <p:spPr>
          <a:xfrm>
            <a:off x="830179" y="1047353"/>
            <a:ext cx="3206100" cy="3897600"/>
          </a:xfrm>
          <a:prstGeom prst="rect">
            <a:avLst/>
          </a:prstGeom>
          <a:noFill/>
          <a:ln cap="flat" cmpd="sng" w="57150">
            <a:solidFill>
              <a:srgbClr val="FF00F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45"/>
          <p:cNvSpPr/>
          <p:nvPr/>
        </p:nvSpPr>
        <p:spPr>
          <a:xfrm>
            <a:off x="4170970" y="1428858"/>
            <a:ext cx="4344300" cy="1450200"/>
          </a:xfrm>
          <a:prstGeom prst="rect">
            <a:avLst/>
          </a:prstGeom>
          <a:noFill/>
          <a:ln cap="flat" cmpd="sng" w="57150">
            <a:solidFill>
              <a:srgbClr val="00B050"/>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45"/>
          <p:cNvSpPr/>
          <p:nvPr/>
        </p:nvSpPr>
        <p:spPr>
          <a:xfrm>
            <a:off x="4170970" y="2881895"/>
            <a:ext cx="4164000" cy="2123700"/>
          </a:xfrm>
          <a:prstGeom prst="rect">
            <a:avLst/>
          </a:prstGeom>
          <a:noFill/>
          <a:ln cap="flat" cmpd="sng" w="57150">
            <a:solidFill>
              <a:srgbClr val="FFC000"/>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Impact"/>
              <a:buNone/>
            </a:pPr>
            <a:r>
              <a:rPr b="1" lang="en" sz="3000"/>
              <a:t>Python: librerias</a:t>
            </a:r>
            <a:endParaRPr b="1" sz="3000"/>
          </a:p>
        </p:txBody>
      </p:sp>
      <p:pic>
        <p:nvPicPr>
          <p:cNvPr id="291" name="Google Shape;291;p46"/>
          <p:cNvPicPr preferRelativeResize="0"/>
          <p:nvPr/>
        </p:nvPicPr>
        <p:blipFill>
          <a:blip r:embed="rId3">
            <a:alphaModFix/>
          </a:blip>
          <a:stretch>
            <a:fillRect/>
          </a:stretch>
        </p:blipFill>
        <p:spPr>
          <a:xfrm>
            <a:off x="1844900" y="763377"/>
            <a:ext cx="7299098" cy="4272826"/>
          </a:xfrm>
          <a:prstGeom prst="rect">
            <a:avLst/>
          </a:prstGeom>
          <a:noFill/>
          <a:ln>
            <a:noFill/>
          </a:ln>
        </p:spPr>
      </p:pic>
      <p:sp>
        <p:nvSpPr>
          <p:cNvPr id="292" name="Google Shape;292;p46"/>
          <p:cNvSpPr txBox="1"/>
          <p:nvPr/>
        </p:nvSpPr>
        <p:spPr>
          <a:xfrm>
            <a:off x="470375" y="900350"/>
            <a:ext cx="4452000" cy="253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000">
                <a:solidFill>
                  <a:schemeClr val="dk1"/>
                </a:solidFill>
                <a:latin typeface="Calibri"/>
                <a:ea typeface="Calibri"/>
                <a:cs typeface="Calibri"/>
                <a:sym typeface="Calibri"/>
              </a:rPr>
              <a:t>Librerias/paquetes especializados:</a:t>
            </a:r>
            <a:endParaRPr sz="1600"/>
          </a:p>
          <a:p>
            <a:pPr indent="-279400" lvl="0" marL="254000" marR="0" rtl="0" algn="l">
              <a:spcBef>
                <a:spcPts val="0"/>
              </a:spcBef>
              <a:spcAft>
                <a:spcPts val="0"/>
              </a:spcAft>
              <a:buClr>
                <a:schemeClr val="dk1"/>
              </a:buClr>
              <a:buSzPts val="2000"/>
              <a:buFont typeface="Arial"/>
              <a:buChar char="•"/>
            </a:pPr>
            <a:r>
              <a:rPr lang="en" sz="2000">
                <a:solidFill>
                  <a:schemeClr val="dk1"/>
                </a:solidFill>
                <a:latin typeface="Calibri"/>
                <a:ea typeface="Calibri"/>
                <a:cs typeface="Calibri"/>
                <a:sym typeface="Calibri"/>
              </a:rPr>
              <a:t>Numpy</a:t>
            </a:r>
            <a:endParaRPr sz="2000">
              <a:solidFill>
                <a:schemeClr val="dk1"/>
              </a:solidFill>
              <a:latin typeface="Calibri"/>
              <a:ea typeface="Calibri"/>
              <a:cs typeface="Calibri"/>
              <a:sym typeface="Calibri"/>
            </a:endParaRPr>
          </a:p>
          <a:p>
            <a:pPr indent="-279400" lvl="0" marL="254000" marR="0" rtl="0" algn="l">
              <a:spcBef>
                <a:spcPts val="0"/>
              </a:spcBef>
              <a:spcAft>
                <a:spcPts val="0"/>
              </a:spcAft>
              <a:buClr>
                <a:schemeClr val="dk1"/>
              </a:buClr>
              <a:buSzPts val="2000"/>
              <a:buFont typeface="Arial"/>
              <a:buChar char="•"/>
            </a:pPr>
            <a:r>
              <a:rPr lang="en" sz="2000">
                <a:solidFill>
                  <a:schemeClr val="dk1"/>
                </a:solidFill>
                <a:latin typeface="Calibri"/>
                <a:ea typeface="Calibri"/>
                <a:cs typeface="Calibri"/>
                <a:sym typeface="Calibri"/>
              </a:rPr>
              <a:t>Pandas</a:t>
            </a:r>
            <a:endParaRPr sz="1600"/>
          </a:p>
          <a:p>
            <a:pPr indent="-279400" lvl="0" marL="254000" marR="0" rtl="0" algn="l">
              <a:spcBef>
                <a:spcPts val="0"/>
              </a:spcBef>
              <a:spcAft>
                <a:spcPts val="0"/>
              </a:spcAft>
              <a:buClr>
                <a:schemeClr val="dk1"/>
              </a:buClr>
              <a:buSzPts val="2000"/>
              <a:buFont typeface="Arial"/>
              <a:buChar char="•"/>
            </a:pPr>
            <a:r>
              <a:rPr lang="en" sz="2000">
                <a:solidFill>
                  <a:schemeClr val="dk1"/>
                </a:solidFill>
                <a:latin typeface="Calibri"/>
                <a:ea typeface="Calibri"/>
                <a:cs typeface="Calibri"/>
                <a:sym typeface="Calibri"/>
              </a:rPr>
              <a:t>Matplotlib</a:t>
            </a:r>
            <a:endParaRPr sz="1600"/>
          </a:p>
          <a:p>
            <a:pPr indent="-279400" lvl="0" marL="254000" marR="0" rtl="0" algn="l">
              <a:spcBef>
                <a:spcPts val="0"/>
              </a:spcBef>
              <a:spcAft>
                <a:spcPts val="0"/>
              </a:spcAft>
              <a:buClr>
                <a:schemeClr val="dk1"/>
              </a:buClr>
              <a:buSzPts val="2000"/>
              <a:buFont typeface="Arial"/>
              <a:buChar char="•"/>
            </a:pPr>
            <a:r>
              <a:rPr lang="en" sz="2000">
                <a:solidFill>
                  <a:schemeClr val="dk1"/>
                </a:solidFill>
                <a:latin typeface="Calibri"/>
                <a:ea typeface="Calibri"/>
                <a:cs typeface="Calibri"/>
                <a:sym typeface="Calibri"/>
              </a:rPr>
              <a:t>Scikit-learn</a:t>
            </a:r>
            <a:endParaRPr sz="1600"/>
          </a:p>
          <a:p>
            <a:pPr indent="-279400" lvl="0" marL="254000" marR="0" rtl="0" algn="l">
              <a:spcBef>
                <a:spcPts val="0"/>
              </a:spcBef>
              <a:spcAft>
                <a:spcPts val="0"/>
              </a:spcAft>
              <a:buClr>
                <a:schemeClr val="dk1"/>
              </a:buClr>
              <a:buSzPts val="2000"/>
              <a:buFont typeface="Arial"/>
              <a:buChar char="•"/>
            </a:pPr>
            <a:r>
              <a:rPr lang="en" sz="2000">
                <a:solidFill>
                  <a:schemeClr val="dk1"/>
                </a:solidFill>
                <a:latin typeface="Calibri"/>
                <a:ea typeface="Calibri"/>
                <a:cs typeface="Calibri"/>
                <a:sym typeface="Calibri"/>
              </a:rPr>
              <a:t>Tensorflow</a:t>
            </a:r>
            <a:endParaRPr sz="2000">
              <a:solidFill>
                <a:schemeClr val="dk1"/>
              </a:solidFill>
              <a:latin typeface="Calibri"/>
              <a:ea typeface="Calibri"/>
              <a:cs typeface="Calibri"/>
              <a:sym typeface="Calibri"/>
            </a:endParaRPr>
          </a:p>
          <a:p>
            <a:pPr indent="-279400" lvl="0" marL="254000" marR="0" rtl="0" algn="l">
              <a:spcBef>
                <a:spcPts val="0"/>
              </a:spcBef>
              <a:spcAft>
                <a:spcPts val="0"/>
              </a:spcAft>
              <a:buClr>
                <a:schemeClr val="dk1"/>
              </a:buClr>
              <a:buSzPts val="2000"/>
              <a:buFont typeface="Arial"/>
              <a:buChar char="•"/>
            </a:pPr>
            <a:r>
              <a:rPr lang="en" sz="2000">
                <a:solidFill>
                  <a:schemeClr val="dk1"/>
                </a:solidFill>
                <a:latin typeface="Calibri"/>
                <a:ea typeface="Calibri"/>
                <a:cs typeface="Calibri"/>
                <a:sym typeface="Calibri"/>
              </a:rPr>
              <a:t>Keras</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Impact"/>
              <a:buNone/>
            </a:pPr>
            <a:r>
              <a:rPr b="1" lang="en" sz="3000"/>
              <a:t>Python: </a:t>
            </a:r>
            <a:r>
              <a:rPr lang="en" sz="3000"/>
              <a:t>Scikit-learn</a:t>
            </a:r>
            <a:endParaRPr b="1" sz="3000"/>
          </a:p>
        </p:txBody>
      </p:sp>
      <p:cxnSp>
        <p:nvCxnSpPr>
          <p:cNvPr id="299" name="Google Shape;299;p47"/>
          <p:cNvCxnSpPr/>
          <p:nvPr/>
        </p:nvCxnSpPr>
        <p:spPr>
          <a:xfrm flipH="1">
            <a:off x="4446875" y="3826042"/>
            <a:ext cx="1487100" cy="334500"/>
          </a:xfrm>
          <a:prstGeom prst="straightConnector1">
            <a:avLst/>
          </a:prstGeom>
          <a:noFill/>
          <a:ln cap="flat" cmpd="sng" w="76200">
            <a:solidFill>
              <a:schemeClr val="lt1"/>
            </a:solidFill>
            <a:prstDash val="solid"/>
            <a:miter lim="800000"/>
            <a:headEnd len="sm" w="sm" type="none"/>
            <a:tailEnd len="med" w="med" type="triangle"/>
          </a:ln>
        </p:spPr>
      </p:cxnSp>
      <p:sp>
        <p:nvSpPr>
          <p:cNvPr id="300" name="Google Shape;300;p47"/>
          <p:cNvSpPr txBox="1"/>
          <p:nvPr/>
        </p:nvSpPr>
        <p:spPr>
          <a:xfrm>
            <a:off x="628650" y="1040459"/>
            <a:ext cx="3045900" cy="303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u="sng">
                <a:solidFill>
                  <a:schemeClr val="dk1"/>
                </a:solidFill>
                <a:latin typeface="Calibri"/>
                <a:ea typeface="Calibri"/>
                <a:cs typeface="Calibri"/>
                <a:sym typeface="Calibri"/>
                <a:hlinkClick r:id="rId3">
                  <a:extLst>
                    <a:ext uri="{A12FA001-AC4F-418D-AE19-62706E023703}">
                      <ahyp:hlinkClr val="tx"/>
                    </a:ext>
                  </a:extLst>
                </a:hlinkClick>
              </a:rPr>
              <a:t>https://scikit-learn.org/stable/</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Clasificación </a:t>
            </a:r>
            <a:endParaRPr sz="1100"/>
          </a:p>
          <a:p>
            <a:pPr indent="-215900" lvl="0" marL="215900" marR="0" rtl="0" algn="l">
              <a:spcBef>
                <a:spcPts val="5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Regresión </a:t>
            </a:r>
            <a:endParaRPr sz="1100"/>
          </a:p>
          <a:p>
            <a:pPr indent="-215900" lvl="0" marL="215900" marR="0" rtl="0" algn="l">
              <a:spcBef>
                <a:spcPts val="5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Agrupamiento (clustering)</a:t>
            </a:r>
            <a:endParaRPr sz="1100"/>
          </a:p>
          <a:p>
            <a:pPr indent="-215900" lvl="0" marL="215900" marR="0" rtl="0" algn="l">
              <a:spcBef>
                <a:spcPts val="5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Reducción de la dimensionalidad</a:t>
            </a:r>
            <a:endParaRPr sz="1100"/>
          </a:p>
          <a:p>
            <a:pPr indent="-215900" lvl="0" marL="215900" marR="0" rtl="0" algn="l">
              <a:spcBef>
                <a:spcPts val="5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Selección de modelos</a:t>
            </a:r>
            <a:endParaRPr sz="1100"/>
          </a:p>
          <a:p>
            <a:pPr indent="-215900" lvl="0" marL="215900" marR="0" rtl="0" algn="l">
              <a:spcBef>
                <a:spcPts val="5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Pre-procesamiento de datos (preparación de datos)</a:t>
            </a:r>
            <a:endParaRPr sz="1100"/>
          </a:p>
        </p:txBody>
      </p:sp>
      <p:pic>
        <p:nvPicPr>
          <p:cNvPr id="301" name="Google Shape;301;p47"/>
          <p:cNvPicPr preferRelativeResize="0"/>
          <p:nvPr/>
        </p:nvPicPr>
        <p:blipFill rotWithShape="1">
          <a:blip r:embed="rId4">
            <a:alphaModFix/>
          </a:blip>
          <a:srcRect b="0" l="0" r="0" t="0"/>
          <a:stretch/>
        </p:blipFill>
        <p:spPr>
          <a:xfrm>
            <a:off x="4192395" y="758296"/>
            <a:ext cx="4256407" cy="4097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Impact"/>
              <a:buNone/>
            </a:pPr>
            <a:r>
              <a:rPr b="1" lang="en" sz="3000"/>
              <a:t>MatLab</a:t>
            </a:r>
            <a:endParaRPr b="1" sz="3000"/>
          </a:p>
        </p:txBody>
      </p:sp>
      <p:sp>
        <p:nvSpPr>
          <p:cNvPr id="308" name="Google Shape;308;p48"/>
          <p:cNvSpPr txBox="1"/>
          <p:nvPr/>
        </p:nvSpPr>
        <p:spPr>
          <a:xfrm>
            <a:off x="628650" y="1094891"/>
            <a:ext cx="4375800" cy="3463200"/>
          </a:xfrm>
          <a:prstGeom prst="rect">
            <a:avLst/>
          </a:prstGeom>
          <a:noFill/>
          <a:ln>
            <a:noFill/>
          </a:ln>
        </p:spPr>
        <p:txBody>
          <a:bodyPr anchorCtr="0" anchor="t" bIns="34275" lIns="68575" spcFirstLastPara="1" rIns="68575" wrap="square" tIns="34275">
            <a:spAutoFit/>
          </a:bodyPr>
          <a:lstStyle/>
          <a:p>
            <a:pPr indent="-254000" lvl="0" marL="254000" marR="0" rtl="0" algn="l">
              <a:spcBef>
                <a:spcPts val="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MATLAB (abreviatura de "Matrix Laboratory") es un entorno de programación y un lenguaje de programación </a:t>
            </a:r>
            <a:endParaRPr sz="1100"/>
          </a:p>
          <a:p>
            <a:pPr indent="-254000" lvl="0" marL="254000" marR="0" rtl="0" algn="l">
              <a:spcBef>
                <a:spcPts val="9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Cálculo numérico, análisis de datos,  visualización y la simulación. </a:t>
            </a:r>
            <a:endParaRPr sz="1100"/>
          </a:p>
          <a:p>
            <a:pPr indent="-254000" lvl="0" marL="254000" marR="0" rtl="0" algn="l">
              <a:spcBef>
                <a:spcPts val="9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Desarrollado por MathWorks</a:t>
            </a:r>
            <a:endParaRPr sz="1100"/>
          </a:p>
          <a:p>
            <a:pPr indent="-254000" lvl="0" marL="254000" marR="0" rtl="0" algn="l">
              <a:spcBef>
                <a:spcPts val="900"/>
              </a:spcBef>
              <a:spcAft>
                <a:spcPts val="0"/>
              </a:spcAft>
              <a:buClr>
                <a:schemeClr val="dk1"/>
              </a:buClr>
              <a:buSzPts val="1800"/>
              <a:buFont typeface="Arial"/>
              <a:buChar char="•"/>
            </a:pPr>
            <a:r>
              <a:rPr lang="en" sz="1800">
                <a:solidFill>
                  <a:schemeClr val="dk1"/>
                </a:solidFill>
                <a:latin typeface="Calibri"/>
                <a:ea typeface="Calibri"/>
                <a:cs typeface="Calibri"/>
                <a:sym typeface="Calibri"/>
              </a:rPr>
              <a:t>Ampliamente utilizado en campos como la ingeniería, las ciencias de la computación, las matemáticas aplicadas y otras disciplinas científicas y técnicas.</a:t>
            </a:r>
            <a:endParaRPr sz="1100"/>
          </a:p>
        </p:txBody>
      </p:sp>
      <p:pic>
        <p:nvPicPr>
          <p:cNvPr id="309" name="Google Shape;309;p48"/>
          <p:cNvPicPr preferRelativeResize="0"/>
          <p:nvPr/>
        </p:nvPicPr>
        <p:blipFill>
          <a:blip r:embed="rId3">
            <a:alphaModFix/>
          </a:blip>
          <a:stretch>
            <a:fillRect/>
          </a:stretch>
        </p:blipFill>
        <p:spPr>
          <a:xfrm>
            <a:off x="5197175" y="857300"/>
            <a:ext cx="3536525" cy="3700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Impact"/>
              <a:buNone/>
            </a:pPr>
            <a:r>
              <a:rPr b="1" lang="en" sz="3000"/>
              <a:t>MatLab</a:t>
            </a:r>
            <a:endParaRPr b="1" sz="3000"/>
          </a:p>
        </p:txBody>
      </p:sp>
      <p:cxnSp>
        <p:nvCxnSpPr>
          <p:cNvPr id="316" name="Google Shape;316;p49"/>
          <p:cNvCxnSpPr/>
          <p:nvPr/>
        </p:nvCxnSpPr>
        <p:spPr>
          <a:xfrm flipH="1">
            <a:off x="4446875" y="3826042"/>
            <a:ext cx="1487100" cy="334500"/>
          </a:xfrm>
          <a:prstGeom prst="straightConnector1">
            <a:avLst/>
          </a:prstGeom>
          <a:noFill/>
          <a:ln cap="flat" cmpd="sng" w="76200">
            <a:solidFill>
              <a:schemeClr val="lt1"/>
            </a:solidFill>
            <a:prstDash val="solid"/>
            <a:miter lim="800000"/>
            <a:headEnd len="sm" w="sm" type="none"/>
            <a:tailEnd len="med" w="med" type="triangle"/>
          </a:ln>
        </p:spPr>
      </p:cxnSp>
      <p:pic>
        <p:nvPicPr>
          <p:cNvPr id="317" name="Google Shape;317;p49"/>
          <p:cNvPicPr preferRelativeResize="0"/>
          <p:nvPr/>
        </p:nvPicPr>
        <p:blipFill rotWithShape="1">
          <a:blip r:embed="rId3">
            <a:alphaModFix/>
          </a:blip>
          <a:srcRect b="0" l="0" r="0" t="0"/>
          <a:stretch/>
        </p:blipFill>
        <p:spPr>
          <a:xfrm>
            <a:off x="1569009" y="1268016"/>
            <a:ext cx="6111492" cy="3283454"/>
          </a:xfrm>
          <a:prstGeom prst="rect">
            <a:avLst/>
          </a:prstGeom>
          <a:noFill/>
          <a:ln>
            <a:noFill/>
          </a:ln>
        </p:spPr>
      </p:pic>
      <p:sp>
        <p:nvSpPr>
          <p:cNvPr id="318" name="Google Shape;318;p49"/>
          <p:cNvSpPr/>
          <p:nvPr/>
        </p:nvSpPr>
        <p:spPr>
          <a:xfrm>
            <a:off x="1288700" y="1047353"/>
            <a:ext cx="1673100" cy="3897600"/>
          </a:xfrm>
          <a:prstGeom prst="rect">
            <a:avLst/>
          </a:prstGeom>
          <a:noFill/>
          <a:ln cap="flat" cmpd="sng" w="57150">
            <a:solidFill>
              <a:srgbClr val="FF00FF"/>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9" name="Google Shape;319;p49"/>
          <p:cNvSpPr/>
          <p:nvPr/>
        </p:nvSpPr>
        <p:spPr>
          <a:xfrm>
            <a:off x="3148935" y="1656238"/>
            <a:ext cx="4344300" cy="1450200"/>
          </a:xfrm>
          <a:prstGeom prst="rect">
            <a:avLst/>
          </a:prstGeom>
          <a:noFill/>
          <a:ln cap="flat" cmpd="sng" w="57150">
            <a:solidFill>
              <a:srgbClr val="00B050"/>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0" name="Google Shape;320;p49"/>
          <p:cNvSpPr/>
          <p:nvPr/>
        </p:nvSpPr>
        <p:spPr>
          <a:xfrm>
            <a:off x="3032994" y="3353637"/>
            <a:ext cx="3320100" cy="1334100"/>
          </a:xfrm>
          <a:prstGeom prst="rect">
            <a:avLst/>
          </a:prstGeom>
          <a:noFill/>
          <a:ln cap="flat" cmpd="sng" w="57150">
            <a:solidFill>
              <a:srgbClr val="FFC000"/>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1" name="Google Shape;321;p49"/>
          <p:cNvSpPr/>
          <p:nvPr/>
        </p:nvSpPr>
        <p:spPr>
          <a:xfrm>
            <a:off x="6424312" y="3341119"/>
            <a:ext cx="1520700" cy="1528500"/>
          </a:xfrm>
          <a:prstGeom prst="rect">
            <a:avLst/>
          </a:prstGeom>
          <a:noFill/>
          <a:ln cap="flat" cmpd="sng" w="57150">
            <a:solidFill>
              <a:srgbClr val="00B0F0"/>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Impact"/>
              <a:buNone/>
            </a:pPr>
            <a:r>
              <a:rPr b="1" lang="en" sz="3000"/>
              <a:t>MatLab y redes neuronales artificiales</a:t>
            </a:r>
            <a:endParaRPr b="1" sz="3000"/>
          </a:p>
        </p:txBody>
      </p:sp>
      <p:cxnSp>
        <p:nvCxnSpPr>
          <p:cNvPr id="328" name="Google Shape;328;p50"/>
          <p:cNvCxnSpPr/>
          <p:nvPr/>
        </p:nvCxnSpPr>
        <p:spPr>
          <a:xfrm flipH="1">
            <a:off x="4446875" y="3826042"/>
            <a:ext cx="1487100" cy="334500"/>
          </a:xfrm>
          <a:prstGeom prst="straightConnector1">
            <a:avLst/>
          </a:prstGeom>
          <a:noFill/>
          <a:ln cap="flat" cmpd="sng" w="76200">
            <a:solidFill>
              <a:schemeClr val="lt1"/>
            </a:solidFill>
            <a:prstDash val="solid"/>
            <a:miter lim="800000"/>
            <a:headEnd len="sm" w="sm" type="none"/>
            <a:tailEnd len="med" w="med" type="triangle"/>
          </a:ln>
        </p:spPr>
      </p:cxnSp>
      <p:pic>
        <p:nvPicPr>
          <p:cNvPr id="329" name="Google Shape;329;p50"/>
          <p:cNvPicPr preferRelativeResize="0"/>
          <p:nvPr/>
        </p:nvPicPr>
        <p:blipFill rotWithShape="1">
          <a:blip r:embed="rId3">
            <a:alphaModFix/>
          </a:blip>
          <a:srcRect b="0" l="0" r="0" t="0"/>
          <a:stretch/>
        </p:blipFill>
        <p:spPr>
          <a:xfrm>
            <a:off x="3133735" y="1113105"/>
            <a:ext cx="4943903" cy="3640770"/>
          </a:xfrm>
          <a:prstGeom prst="rect">
            <a:avLst/>
          </a:prstGeom>
          <a:noFill/>
          <a:ln>
            <a:noFill/>
          </a:ln>
        </p:spPr>
      </p:pic>
      <p:pic>
        <p:nvPicPr>
          <p:cNvPr id="330" name="Google Shape;330;p50"/>
          <p:cNvPicPr preferRelativeResize="0"/>
          <p:nvPr/>
        </p:nvPicPr>
        <p:blipFill rotWithShape="1">
          <a:blip r:embed="rId4">
            <a:alphaModFix/>
          </a:blip>
          <a:srcRect b="8253" l="17516" r="13873" t="20531"/>
          <a:stretch/>
        </p:blipFill>
        <p:spPr>
          <a:xfrm>
            <a:off x="830560" y="1646270"/>
            <a:ext cx="3730926" cy="25744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Impact"/>
              <a:buNone/>
            </a:pPr>
            <a:r>
              <a:rPr lang="en"/>
              <a:t>Matlab y Redes Neuronales Artificiales</a:t>
            </a:r>
            <a:endParaRPr/>
          </a:p>
        </p:txBody>
      </p:sp>
      <p:pic>
        <p:nvPicPr>
          <p:cNvPr id="336" name="Google Shape;336;p51"/>
          <p:cNvPicPr preferRelativeResize="0"/>
          <p:nvPr/>
        </p:nvPicPr>
        <p:blipFill rotWithShape="1">
          <a:blip r:embed="rId3">
            <a:alphaModFix/>
          </a:blip>
          <a:srcRect b="0" l="0" r="0" t="0"/>
          <a:stretch/>
        </p:blipFill>
        <p:spPr>
          <a:xfrm>
            <a:off x="1824010" y="1268016"/>
            <a:ext cx="5029636" cy="366363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Impact"/>
              <a:buNone/>
            </a:pPr>
            <a:r>
              <a:rPr lang="en"/>
              <a:t>Matlab y Redes Neuronales Artificiales</a:t>
            </a:r>
            <a:endParaRPr/>
          </a:p>
        </p:txBody>
      </p:sp>
      <p:pic>
        <p:nvPicPr>
          <p:cNvPr id="342" name="Google Shape;342;p52"/>
          <p:cNvPicPr preferRelativeResize="0"/>
          <p:nvPr/>
        </p:nvPicPr>
        <p:blipFill rotWithShape="1">
          <a:blip r:embed="rId3">
            <a:alphaModFix/>
          </a:blip>
          <a:srcRect b="0" l="0" r="0" t="0"/>
          <a:stretch/>
        </p:blipFill>
        <p:spPr>
          <a:xfrm>
            <a:off x="1897910" y="1059348"/>
            <a:ext cx="4932472" cy="36293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148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a:t>
            </a:r>
            <a:endParaRPr/>
          </a:p>
        </p:txBody>
      </p:sp>
      <p:sp>
        <p:nvSpPr>
          <p:cNvPr id="82" name="Google Shape;82;p17"/>
          <p:cNvSpPr txBox="1"/>
          <p:nvPr>
            <p:ph idx="1" type="body"/>
          </p:nvPr>
        </p:nvSpPr>
        <p:spPr>
          <a:xfrm>
            <a:off x="311700" y="721175"/>
            <a:ext cx="8520600" cy="1245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275"/>
              <a:buNone/>
            </a:pPr>
            <a:r>
              <a:rPr lang="en" sz="1850">
                <a:solidFill>
                  <a:schemeClr val="dk1"/>
                </a:solidFill>
              </a:rPr>
              <a:t>Dado un conjunto de funciones (modelos), </a:t>
            </a:r>
            <a:r>
              <a:rPr lang="en" sz="1850">
                <a:solidFill>
                  <a:schemeClr val="dk1"/>
                </a:solidFill>
              </a:rPr>
              <a:t>M₁, M₂,..., Mk</a:t>
            </a:r>
            <a:r>
              <a:rPr lang="en" sz="1850">
                <a:solidFill>
                  <a:schemeClr val="dk1"/>
                </a:solidFill>
              </a:rPr>
              <a:t>, </a:t>
            </a:r>
            <a:r>
              <a:rPr lang="en" sz="2029">
                <a:solidFill>
                  <a:schemeClr val="dk1"/>
                </a:solidFill>
              </a:rPr>
              <a:t>es necesario considerar medidas de performance para variables continuas y variables discretas al momento de decidir entre la mejor función (modelo):</a:t>
            </a:r>
            <a:endParaRPr sz="1850">
              <a:solidFill>
                <a:schemeClr val="dk1"/>
              </a:solidFill>
            </a:endParaRPr>
          </a:p>
        </p:txBody>
      </p:sp>
      <p:pic>
        <p:nvPicPr>
          <p:cNvPr id="83" name="Google Shape;83;p17"/>
          <p:cNvPicPr preferRelativeResize="0"/>
          <p:nvPr/>
        </p:nvPicPr>
        <p:blipFill>
          <a:blip r:embed="rId3">
            <a:alphaModFix/>
          </a:blip>
          <a:stretch>
            <a:fillRect/>
          </a:stretch>
        </p:blipFill>
        <p:spPr>
          <a:xfrm>
            <a:off x="1034575" y="1803075"/>
            <a:ext cx="7334900" cy="3056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Impact"/>
              <a:buNone/>
            </a:pPr>
            <a:r>
              <a:rPr lang="en"/>
              <a:t>Matlab y Redes Neuronales Artificiales</a:t>
            </a:r>
            <a:endParaRPr/>
          </a:p>
        </p:txBody>
      </p:sp>
      <p:pic>
        <p:nvPicPr>
          <p:cNvPr id="348" name="Google Shape;348;p53"/>
          <p:cNvPicPr preferRelativeResize="0"/>
          <p:nvPr/>
        </p:nvPicPr>
        <p:blipFill rotWithShape="1">
          <a:blip r:embed="rId3">
            <a:alphaModFix/>
          </a:blip>
          <a:srcRect b="0" l="0" r="0" t="0"/>
          <a:stretch/>
        </p:blipFill>
        <p:spPr>
          <a:xfrm>
            <a:off x="797028" y="1385159"/>
            <a:ext cx="4943903" cy="3635055"/>
          </a:xfrm>
          <a:prstGeom prst="rect">
            <a:avLst/>
          </a:prstGeom>
          <a:noFill/>
          <a:ln>
            <a:noFill/>
          </a:ln>
        </p:spPr>
      </p:pic>
      <p:pic>
        <p:nvPicPr>
          <p:cNvPr id="349" name="Google Shape;349;p53"/>
          <p:cNvPicPr preferRelativeResize="0"/>
          <p:nvPr/>
        </p:nvPicPr>
        <p:blipFill rotWithShape="1">
          <a:blip r:embed="rId4">
            <a:alphaModFix/>
          </a:blip>
          <a:srcRect b="0" l="0" r="0" t="0"/>
          <a:stretch/>
        </p:blipFill>
        <p:spPr>
          <a:xfrm>
            <a:off x="6122570" y="1076230"/>
            <a:ext cx="2392781" cy="4067271"/>
          </a:xfrm>
          <a:prstGeom prst="rect">
            <a:avLst/>
          </a:prstGeom>
          <a:noFill/>
          <a:ln>
            <a:noFill/>
          </a:ln>
        </p:spPr>
      </p:pic>
      <p:cxnSp>
        <p:nvCxnSpPr>
          <p:cNvPr id="350" name="Google Shape;350;p53"/>
          <p:cNvCxnSpPr/>
          <p:nvPr/>
        </p:nvCxnSpPr>
        <p:spPr>
          <a:xfrm flipH="1" rot="10800000">
            <a:off x="2185517" y="1981935"/>
            <a:ext cx="3896400" cy="851700"/>
          </a:xfrm>
          <a:prstGeom prst="straightConnector1">
            <a:avLst/>
          </a:prstGeom>
          <a:noFill/>
          <a:ln cap="flat" cmpd="sng" w="57150">
            <a:solidFill>
              <a:schemeClr val="accent1"/>
            </a:solidFill>
            <a:prstDash val="solid"/>
            <a:miter lim="800000"/>
            <a:headEnd len="sm" w="sm"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233775" y="333769"/>
            <a:ext cx="6390600" cy="429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Impact"/>
              <a:buNone/>
            </a:pPr>
            <a:r>
              <a:rPr lang="en"/>
              <a:t>Matlab y Redes Neuronales Artificiales</a:t>
            </a:r>
            <a:endParaRPr/>
          </a:p>
        </p:txBody>
      </p:sp>
      <p:pic>
        <p:nvPicPr>
          <p:cNvPr id="356" name="Google Shape;356;p54"/>
          <p:cNvPicPr preferRelativeResize="0"/>
          <p:nvPr/>
        </p:nvPicPr>
        <p:blipFill>
          <a:blip r:embed="rId3">
            <a:alphaModFix/>
          </a:blip>
          <a:stretch>
            <a:fillRect/>
          </a:stretch>
        </p:blipFill>
        <p:spPr>
          <a:xfrm>
            <a:off x="152400" y="915769"/>
            <a:ext cx="8839204" cy="350460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55"/>
          <p:cNvPicPr preferRelativeResize="0"/>
          <p:nvPr>
            <p:ph idx="1" type="body"/>
          </p:nvPr>
        </p:nvPicPr>
        <p:blipFill rotWithShape="1">
          <a:blip r:embed="rId3">
            <a:alphaModFix/>
          </a:blip>
          <a:srcRect b="13924" l="0" r="9090" t="14154"/>
          <a:stretch/>
        </p:blipFill>
        <p:spPr>
          <a:xfrm>
            <a:off x="3954375" y="816475"/>
            <a:ext cx="4923600" cy="3894900"/>
          </a:xfrm>
          <a:prstGeom prst="rect">
            <a:avLst/>
          </a:prstGeom>
          <a:noFill/>
          <a:ln>
            <a:noFill/>
          </a:ln>
        </p:spPr>
      </p:pic>
      <p:sp>
        <p:nvSpPr>
          <p:cNvPr id="362" name="Google Shape;362;p55"/>
          <p:cNvSpPr txBox="1"/>
          <p:nvPr>
            <p:ph type="title"/>
          </p:nvPr>
        </p:nvSpPr>
        <p:spPr>
          <a:xfrm>
            <a:off x="325100" y="924920"/>
            <a:ext cx="3413100" cy="3678000"/>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None/>
            </a:pPr>
            <a:r>
              <a:rPr lang="en" sz="4500">
                <a:latin typeface="Play"/>
                <a:ea typeface="Play"/>
                <a:cs typeface="Play"/>
                <a:sym typeface="Play"/>
              </a:rPr>
              <a:t>3 V’s:</a:t>
            </a:r>
            <a:endParaRPr sz="4500">
              <a:latin typeface="Play"/>
              <a:ea typeface="Play"/>
              <a:cs typeface="Play"/>
              <a:sym typeface="Play"/>
            </a:endParaRPr>
          </a:p>
          <a:p>
            <a:pPr indent="-308610" lvl="0" marL="457200" rtl="0" algn="l">
              <a:lnSpc>
                <a:spcPct val="90000"/>
              </a:lnSpc>
              <a:spcBef>
                <a:spcPts val="0"/>
              </a:spcBef>
              <a:spcAft>
                <a:spcPts val="0"/>
              </a:spcAft>
              <a:buSzPct val="93333"/>
              <a:buFont typeface="Play"/>
              <a:buChar char="●"/>
            </a:pPr>
            <a:r>
              <a:rPr lang="en" sz="1500">
                <a:latin typeface="Play"/>
                <a:ea typeface="Play"/>
                <a:cs typeface="Play"/>
                <a:sym typeface="Play"/>
              </a:rPr>
              <a:t>Volumen: Terabytes, petabytes o incluso exabytes que no pueden ser gestionados o procesados mediante sistemas convencionales (sensores, redes sociales, registros de transacciones)</a:t>
            </a:r>
            <a:endParaRPr sz="1500">
              <a:latin typeface="Play"/>
              <a:ea typeface="Play"/>
              <a:cs typeface="Play"/>
              <a:sym typeface="Play"/>
            </a:endParaRPr>
          </a:p>
          <a:p>
            <a:pPr indent="-308610" lvl="0" marL="457200" rtl="0" algn="l">
              <a:lnSpc>
                <a:spcPct val="90000"/>
              </a:lnSpc>
              <a:spcBef>
                <a:spcPts val="1000"/>
              </a:spcBef>
              <a:spcAft>
                <a:spcPts val="0"/>
              </a:spcAft>
              <a:buSzPct val="93333"/>
              <a:buFont typeface="Play"/>
              <a:buChar char="●"/>
            </a:pPr>
            <a:r>
              <a:rPr lang="en" sz="1500">
                <a:latin typeface="Play"/>
                <a:ea typeface="Play"/>
                <a:cs typeface="Play"/>
                <a:sym typeface="Play"/>
              </a:rPr>
              <a:t>Velocidad: se genera a una velocidad increíblemente rápida, en tiempo real o en intervalos muy cortos.</a:t>
            </a:r>
            <a:endParaRPr sz="1500">
              <a:latin typeface="Play"/>
              <a:ea typeface="Play"/>
              <a:cs typeface="Play"/>
              <a:sym typeface="Play"/>
            </a:endParaRPr>
          </a:p>
          <a:p>
            <a:pPr indent="-308610" lvl="0" marL="457200" rtl="0" algn="l">
              <a:lnSpc>
                <a:spcPct val="90000"/>
              </a:lnSpc>
              <a:spcBef>
                <a:spcPts val="1000"/>
              </a:spcBef>
              <a:spcAft>
                <a:spcPts val="1000"/>
              </a:spcAft>
              <a:buSzPct val="93333"/>
              <a:buFont typeface="Play"/>
              <a:buChar char="●"/>
            </a:pPr>
            <a:r>
              <a:rPr lang="en" sz="1500">
                <a:latin typeface="Play"/>
                <a:ea typeface="Play"/>
                <a:cs typeface="Play"/>
                <a:sym typeface="Play"/>
              </a:rPr>
              <a:t>Variedad: Los datos masivos pueden presentar una amplia variedad de formatos y tipos, como texto, imágenes, audio, vídeo, datos geoespaciales, datos estructurados y no estructurados. </a:t>
            </a:r>
            <a:endParaRPr sz="3600">
              <a:latin typeface="Play"/>
              <a:ea typeface="Play"/>
              <a:cs typeface="Play"/>
              <a:sym typeface="Play"/>
            </a:endParaRPr>
          </a:p>
        </p:txBody>
      </p:sp>
      <p:sp>
        <p:nvSpPr>
          <p:cNvPr id="363" name="Google Shape;363;p55"/>
          <p:cNvSpPr txBox="1"/>
          <p:nvPr/>
        </p:nvSpPr>
        <p:spPr>
          <a:xfrm>
            <a:off x="239631" y="331665"/>
            <a:ext cx="5667000" cy="515700"/>
          </a:xfrm>
          <a:prstGeom prst="rect">
            <a:avLst/>
          </a:prstGeom>
          <a:noFill/>
          <a:ln>
            <a:noFill/>
          </a:ln>
        </p:spPr>
        <p:txBody>
          <a:bodyPr anchorCtr="0" anchor="t" bIns="34275" lIns="68575" spcFirstLastPara="1" rIns="68575" wrap="square" tIns="34275">
            <a:spAutoFit/>
          </a:bodyPr>
          <a:lstStyle/>
          <a:p>
            <a:pPr indent="0" lvl="0" marL="0" marR="0" rtl="0" algn="l">
              <a:lnSpc>
                <a:spcPct val="107000"/>
              </a:lnSpc>
              <a:spcBef>
                <a:spcPts val="0"/>
              </a:spcBef>
              <a:spcAft>
                <a:spcPts val="0"/>
              </a:spcAft>
              <a:buNone/>
            </a:pPr>
            <a:r>
              <a:rPr b="0" i="0" lang="en" sz="2900">
                <a:solidFill>
                  <a:schemeClr val="dk1"/>
                </a:solidFill>
                <a:latin typeface="Merriweather"/>
                <a:ea typeface="Merriweather"/>
                <a:cs typeface="Merriweather"/>
                <a:sym typeface="Merriweather"/>
              </a:rPr>
              <a:t>Big data</a:t>
            </a:r>
            <a:endParaRPr sz="29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Infraestructura</a:t>
            </a:r>
            <a:endParaRPr/>
          </a:p>
        </p:txBody>
      </p:sp>
      <p:sp>
        <p:nvSpPr>
          <p:cNvPr id="369" name="Google Shape;369;p56"/>
          <p:cNvSpPr txBox="1"/>
          <p:nvPr>
            <p:ph idx="1" type="body"/>
          </p:nvPr>
        </p:nvSpPr>
        <p:spPr>
          <a:xfrm>
            <a:off x="496750" y="1158200"/>
            <a:ext cx="3990600" cy="3662100"/>
          </a:xfrm>
          <a:prstGeom prst="rect">
            <a:avLst/>
          </a:prstGeom>
          <a:noFill/>
          <a:ln>
            <a:noFill/>
          </a:ln>
        </p:spPr>
        <p:txBody>
          <a:bodyPr anchorCtr="0" anchor="t" bIns="34275" lIns="68575" spcFirstLastPara="1" rIns="68575" wrap="square" tIns="34275">
            <a:normAutofit lnSpcReduction="20000"/>
          </a:bodyPr>
          <a:lstStyle/>
          <a:p>
            <a:pPr indent="-317500" lvl="0" marL="457200" rtl="0" algn="l">
              <a:lnSpc>
                <a:spcPct val="90000"/>
              </a:lnSpc>
              <a:spcBef>
                <a:spcPts val="0"/>
              </a:spcBef>
              <a:spcAft>
                <a:spcPts val="0"/>
              </a:spcAft>
              <a:buSzPts val="1400"/>
              <a:buChar char="●"/>
            </a:pPr>
            <a:r>
              <a:rPr lang="en">
                <a:solidFill>
                  <a:schemeClr val="dk1"/>
                </a:solidFill>
              </a:rPr>
              <a:t>Apache Hadoop: sistema diseñado para almacenar grandes cantidades de datos en clústeres de servidores. Divide los archivos en bloques y los distribuye a través de los nodos del clúster. </a:t>
            </a:r>
            <a:endParaRPr>
              <a:solidFill>
                <a:schemeClr val="dk1"/>
              </a:solidFill>
            </a:endParaRPr>
          </a:p>
          <a:p>
            <a:pPr indent="-317500" lvl="0" marL="457200" rtl="0" algn="l">
              <a:lnSpc>
                <a:spcPct val="90000"/>
              </a:lnSpc>
              <a:spcBef>
                <a:spcPts val="1000"/>
              </a:spcBef>
              <a:spcAft>
                <a:spcPts val="1000"/>
              </a:spcAft>
              <a:buSzPts val="1400"/>
              <a:buChar char="●"/>
            </a:pPr>
            <a:r>
              <a:rPr b="0" i="0" lang="en">
                <a:solidFill>
                  <a:schemeClr val="dk1"/>
                </a:solidFill>
                <a:latin typeface="Arial"/>
                <a:ea typeface="Arial"/>
                <a:cs typeface="Arial"/>
                <a:sym typeface="Arial"/>
              </a:rPr>
              <a:t>Estructura maestro-esclavo: El NameNode actúa como el maestro y es responsable de mantener el metadata del sistema de archivos, incluidos los nombres de los archivos, las ubicaciones de los bloques y los permisos. Los DataNodes son los nodos esclavos que almacenan los bloques de datos reales. </a:t>
            </a:r>
            <a:endParaRPr>
              <a:solidFill>
                <a:schemeClr val="dk1"/>
              </a:solidFill>
            </a:endParaRPr>
          </a:p>
        </p:txBody>
      </p:sp>
      <p:pic>
        <p:nvPicPr>
          <p:cNvPr descr="hadoop-logo" id="370" name="Google Shape;370;p56"/>
          <p:cNvPicPr preferRelativeResize="0"/>
          <p:nvPr/>
        </p:nvPicPr>
        <p:blipFill rotWithShape="1">
          <a:blip r:embed="rId3">
            <a:alphaModFix/>
          </a:blip>
          <a:srcRect b="0" l="0" r="0" t="0"/>
          <a:stretch/>
        </p:blipFill>
        <p:spPr>
          <a:xfrm>
            <a:off x="4928097" y="1077835"/>
            <a:ext cx="3446974" cy="870944"/>
          </a:xfrm>
          <a:prstGeom prst="rect">
            <a:avLst/>
          </a:prstGeom>
          <a:noFill/>
          <a:ln>
            <a:noFill/>
          </a:ln>
        </p:spPr>
      </p:pic>
      <p:pic>
        <p:nvPicPr>
          <p:cNvPr descr="Hadoop - Architecture - GeeksforGeeks" id="371" name="Google Shape;371;p56"/>
          <p:cNvPicPr preferRelativeResize="0"/>
          <p:nvPr/>
        </p:nvPicPr>
        <p:blipFill rotWithShape="1">
          <a:blip r:embed="rId4">
            <a:alphaModFix/>
          </a:blip>
          <a:srcRect b="0" l="0" r="0" t="0"/>
          <a:stretch/>
        </p:blipFill>
        <p:spPr>
          <a:xfrm>
            <a:off x="4867174" y="2265304"/>
            <a:ext cx="3321732" cy="228207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Infraestructura</a:t>
            </a:r>
            <a:endParaRPr/>
          </a:p>
        </p:txBody>
      </p:sp>
      <p:sp>
        <p:nvSpPr>
          <p:cNvPr id="377" name="Google Shape;377;p57"/>
          <p:cNvSpPr txBox="1"/>
          <p:nvPr>
            <p:ph idx="1" type="body"/>
          </p:nvPr>
        </p:nvSpPr>
        <p:spPr>
          <a:xfrm>
            <a:off x="628650" y="1369219"/>
            <a:ext cx="3787800" cy="3263400"/>
          </a:xfrm>
          <a:prstGeom prst="rect">
            <a:avLst/>
          </a:prstGeom>
          <a:noFill/>
          <a:ln>
            <a:noFill/>
          </a:ln>
        </p:spPr>
        <p:txBody>
          <a:bodyPr anchorCtr="0" anchor="t" bIns="34275" lIns="68575" spcFirstLastPara="1" rIns="68575" wrap="square" tIns="34275">
            <a:normAutofit/>
          </a:bodyPr>
          <a:lstStyle/>
          <a:p>
            <a:pPr indent="-184150" lvl="0" marL="177800" rtl="0" algn="l">
              <a:lnSpc>
                <a:spcPct val="90000"/>
              </a:lnSpc>
              <a:spcBef>
                <a:spcPts val="0"/>
              </a:spcBef>
              <a:spcAft>
                <a:spcPts val="0"/>
              </a:spcAft>
              <a:buSzPts val="2100"/>
              <a:buChar char="●"/>
            </a:pPr>
            <a:r>
              <a:rPr lang="en">
                <a:solidFill>
                  <a:schemeClr val="dk1"/>
                </a:solidFill>
              </a:rPr>
              <a:t>MapReduce: procesamiento de datos que permite dividir tareas complejas en pasos de "map" y "reduce". </a:t>
            </a:r>
            <a:endParaRPr>
              <a:solidFill>
                <a:schemeClr val="dk1"/>
              </a:solidFill>
            </a:endParaRPr>
          </a:p>
          <a:p>
            <a:pPr indent="-184150" lvl="0" marL="177800" rtl="0" algn="l">
              <a:lnSpc>
                <a:spcPct val="90000"/>
              </a:lnSpc>
              <a:spcBef>
                <a:spcPts val="800"/>
              </a:spcBef>
              <a:spcAft>
                <a:spcPts val="1200"/>
              </a:spcAft>
              <a:buSzPts val="2100"/>
              <a:buChar char="●"/>
            </a:pPr>
            <a:r>
              <a:rPr lang="en">
                <a:solidFill>
                  <a:schemeClr val="dk1"/>
                </a:solidFill>
              </a:rPr>
              <a:t>La fase de "map" implica procesar y filtrar los datos, y la fase de "reduce" se encarga de combinar y resumir los resultados del paso de "map". Esto permite el procesamiento paralelo y distribuido de tareas de análisis de datos en el clúster.</a:t>
            </a:r>
            <a:endParaRPr>
              <a:solidFill>
                <a:schemeClr val="dk1"/>
              </a:solidFill>
            </a:endParaRPr>
          </a:p>
        </p:txBody>
      </p:sp>
      <p:pic>
        <p:nvPicPr>
          <p:cNvPr descr="hadoop-logo" id="378" name="Google Shape;378;p57"/>
          <p:cNvPicPr preferRelativeResize="0"/>
          <p:nvPr/>
        </p:nvPicPr>
        <p:blipFill rotWithShape="1">
          <a:blip r:embed="rId3">
            <a:alphaModFix/>
          </a:blip>
          <a:srcRect b="0" l="0" r="0" t="0"/>
          <a:stretch/>
        </p:blipFill>
        <p:spPr>
          <a:xfrm>
            <a:off x="4519247" y="286535"/>
            <a:ext cx="3446974" cy="870944"/>
          </a:xfrm>
          <a:prstGeom prst="rect">
            <a:avLst/>
          </a:prstGeom>
          <a:noFill/>
          <a:ln>
            <a:noFill/>
          </a:ln>
        </p:spPr>
      </p:pic>
      <p:pic>
        <p:nvPicPr>
          <p:cNvPr descr="Hadoop - Architecture - GeeksforGeeks" id="379" name="Google Shape;379;p57"/>
          <p:cNvPicPr preferRelativeResize="0"/>
          <p:nvPr/>
        </p:nvPicPr>
        <p:blipFill rotWithShape="1">
          <a:blip r:embed="rId4">
            <a:alphaModFix/>
          </a:blip>
          <a:srcRect b="0" l="0" r="0" t="0"/>
          <a:stretch/>
        </p:blipFill>
        <p:spPr>
          <a:xfrm>
            <a:off x="4577024" y="1157479"/>
            <a:ext cx="3321732" cy="228207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8"/>
          <p:cNvPicPr preferRelativeResize="0"/>
          <p:nvPr/>
        </p:nvPicPr>
        <p:blipFill rotWithShape="1">
          <a:blip r:embed="rId3">
            <a:alphaModFix/>
          </a:blip>
          <a:srcRect b="0" l="0" r="0" t="0"/>
          <a:stretch/>
        </p:blipFill>
        <p:spPr>
          <a:xfrm>
            <a:off x="4727751" y="2918506"/>
            <a:ext cx="2861417" cy="2146063"/>
          </a:xfrm>
          <a:prstGeom prst="rect">
            <a:avLst/>
          </a:prstGeom>
          <a:noFill/>
          <a:ln>
            <a:noFill/>
          </a:ln>
        </p:spPr>
      </p:pic>
      <p:pic>
        <p:nvPicPr>
          <p:cNvPr descr="Understanding Hadoop Yarn. YARN — Yet Another Resource Negotiator… | by  ELMASLOUHY Mouaad | Medium" id="386" name="Google Shape;386;p58"/>
          <p:cNvPicPr preferRelativeResize="0"/>
          <p:nvPr/>
        </p:nvPicPr>
        <p:blipFill rotWithShape="1">
          <a:blip r:embed="rId4">
            <a:alphaModFix/>
          </a:blip>
          <a:srcRect b="22378" l="21770" r="13571" t="27299"/>
          <a:stretch/>
        </p:blipFill>
        <p:spPr>
          <a:xfrm>
            <a:off x="6798905" y="2571750"/>
            <a:ext cx="2365006" cy="920294"/>
          </a:xfrm>
          <a:prstGeom prst="rect">
            <a:avLst/>
          </a:prstGeom>
          <a:noFill/>
          <a:ln>
            <a:noFill/>
          </a:ln>
        </p:spPr>
      </p:pic>
      <p:sp>
        <p:nvSpPr>
          <p:cNvPr id="387" name="Google Shape;387;p5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Ecosistema Hadoop</a:t>
            </a:r>
            <a:endParaRPr/>
          </a:p>
        </p:txBody>
      </p:sp>
      <p:sp>
        <p:nvSpPr>
          <p:cNvPr id="388" name="Google Shape;388;p58"/>
          <p:cNvSpPr txBox="1"/>
          <p:nvPr>
            <p:ph idx="1" type="body"/>
          </p:nvPr>
        </p:nvSpPr>
        <p:spPr>
          <a:xfrm>
            <a:off x="628650" y="1400194"/>
            <a:ext cx="3787800" cy="3263400"/>
          </a:xfrm>
          <a:prstGeom prst="rect">
            <a:avLst/>
          </a:prstGeom>
          <a:noFill/>
          <a:ln>
            <a:noFill/>
          </a:ln>
        </p:spPr>
        <p:txBody>
          <a:bodyPr anchorCtr="0" anchor="t" bIns="34275" lIns="68575" spcFirstLastPara="1" rIns="68575" wrap="square" tIns="34275">
            <a:normAutofit fontScale="92500" lnSpcReduction="20000"/>
          </a:bodyPr>
          <a:lstStyle/>
          <a:p>
            <a:pPr indent="-186848" lvl="0" marL="177800" rtl="0" algn="l">
              <a:lnSpc>
                <a:spcPct val="90000"/>
              </a:lnSpc>
              <a:spcBef>
                <a:spcPts val="0"/>
              </a:spcBef>
              <a:spcAft>
                <a:spcPts val="0"/>
              </a:spcAft>
              <a:buSzPct val="116666"/>
              <a:buChar char="●"/>
            </a:pPr>
            <a:r>
              <a:rPr lang="en">
                <a:solidFill>
                  <a:schemeClr val="dk1"/>
                </a:solidFill>
              </a:rPr>
              <a:t>Hive: Almacenamiento de datos y consulta que permite realizar consultas tipo SQL en datos de almacenamiento distribuido (HDFS).</a:t>
            </a:r>
            <a:endParaRPr>
              <a:solidFill>
                <a:schemeClr val="dk1"/>
              </a:solidFill>
            </a:endParaRPr>
          </a:p>
          <a:p>
            <a:pPr indent="-186848" lvl="0" marL="177800" rtl="0" algn="l">
              <a:lnSpc>
                <a:spcPct val="90000"/>
              </a:lnSpc>
              <a:spcBef>
                <a:spcPts val="800"/>
              </a:spcBef>
              <a:spcAft>
                <a:spcPts val="0"/>
              </a:spcAft>
              <a:buSzPct val="116666"/>
              <a:buChar char="●"/>
            </a:pPr>
            <a:r>
              <a:rPr lang="en">
                <a:solidFill>
                  <a:schemeClr val="dk1"/>
                </a:solidFill>
              </a:rPr>
              <a:t>Pig: Un lenguaje para realizar transformaciones y análisis de datos en Hadoop.</a:t>
            </a:r>
            <a:endParaRPr>
              <a:solidFill>
                <a:schemeClr val="dk1"/>
              </a:solidFill>
            </a:endParaRPr>
          </a:p>
          <a:p>
            <a:pPr indent="-186848" lvl="0" marL="177800" rtl="0" algn="l">
              <a:lnSpc>
                <a:spcPct val="90000"/>
              </a:lnSpc>
              <a:spcBef>
                <a:spcPts val="800"/>
              </a:spcBef>
              <a:spcAft>
                <a:spcPts val="0"/>
              </a:spcAft>
              <a:buSzPct val="116666"/>
              <a:buChar char="●"/>
            </a:pPr>
            <a:r>
              <a:rPr lang="en">
                <a:solidFill>
                  <a:schemeClr val="dk1"/>
                </a:solidFill>
              </a:rPr>
              <a:t>Spark: Un sistema de procesamiento de datos en memoria que es más rápido que MapReduce para ciertos tipos de tareas.</a:t>
            </a:r>
            <a:endParaRPr>
              <a:solidFill>
                <a:schemeClr val="dk1"/>
              </a:solidFill>
            </a:endParaRPr>
          </a:p>
          <a:p>
            <a:pPr indent="-186848" lvl="0" marL="177800" rtl="0" algn="l">
              <a:lnSpc>
                <a:spcPct val="90000"/>
              </a:lnSpc>
              <a:spcBef>
                <a:spcPts val="800"/>
              </a:spcBef>
              <a:spcAft>
                <a:spcPts val="1200"/>
              </a:spcAft>
              <a:buSzPct val="116666"/>
              <a:buChar char="●"/>
            </a:pPr>
            <a:r>
              <a:rPr lang="en">
                <a:solidFill>
                  <a:schemeClr val="dk1"/>
                </a:solidFill>
              </a:rPr>
              <a:t>YARN: Un administrador de recursos que permite ejecutar varias aplicaciones en el mismo clúster de manera eficiente.</a:t>
            </a:r>
            <a:endParaRPr>
              <a:solidFill>
                <a:schemeClr val="dk1"/>
              </a:solidFill>
            </a:endParaRPr>
          </a:p>
        </p:txBody>
      </p:sp>
      <p:pic>
        <p:nvPicPr>
          <p:cNvPr descr="Apache Hive - Wikipedia" id="389" name="Google Shape;389;p58"/>
          <p:cNvPicPr preferRelativeResize="0"/>
          <p:nvPr/>
        </p:nvPicPr>
        <p:blipFill rotWithShape="1">
          <a:blip r:embed="rId5">
            <a:alphaModFix/>
          </a:blip>
          <a:srcRect b="0" l="0" r="0" t="0"/>
          <a:stretch/>
        </p:blipFill>
        <p:spPr>
          <a:xfrm>
            <a:off x="4159978" y="339520"/>
            <a:ext cx="2638926" cy="2375033"/>
          </a:xfrm>
          <a:prstGeom prst="rect">
            <a:avLst/>
          </a:prstGeom>
          <a:noFill/>
          <a:ln>
            <a:noFill/>
          </a:ln>
        </p:spPr>
      </p:pic>
      <p:pic>
        <p:nvPicPr>
          <p:cNvPr descr="Apache Pig Architecture and Execution Modes - Analytics Vidhya" id="390" name="Google Shape;390;p58"/>
          <p:cNvPicPr preferRelativeResize="0"/>
          <p:nvPr/>
        </p:nvPicPr>
        <p:blipFill rotWithShape="1">
          <a:blip r:embed="rId6">
            <a:alphaModFix/>
          </a:blip>
          <a:srcRect b="0" l="21824" r="11535" t="0"/>
          <a:stretch/>
        </p:blipFill>
        <p:spPr>
          <a:xfrm>
            <a:off x="6542631" y="376782"/>
            <a:ext cx="2365007" cy="141956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9"/>
          <p:cNvSpPr txBox="1"/>
          <p:nvPr>
            <p:ph type="title"/>
          </p:nvPr>
        </p:nvSpPr>
        <p:spPr>
          <a:xfrm>
            <a:off x="335756" y="245269"/>
            <a:ext cx="7886700" cy="7050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Opciones a Apache Hadoop</a:t>
            </a:r>
            <a:endParaRPr/>
          </a:p>
        </p:txBody>
      </p:sp>
      <p:sp>
        <p:nvSpPr>
          <p:cNvPr id="397" name="Google Shape;397;p59"/>
          <p:cNvSpPr txBox="1"/>
          <p:nvPr>
            <p:ph idx="1" type="body"/>
          </p:nvPr>
        </p:nvSpPr>
        <p:spPr>
          <a:xfrm>
            <a:off x="335750" y="1050124"/>
            <a:ext cx="4400700" cy="3974100"/>
          </a:xfrm>
          <a:prstGeom prst="rect">
            <a:avLst/>
          </a:prstGeom>
          <a:noFill/>
          <a:ln>
            <a:noFill/>
          </a:ln>
        </p:spPr>
        <p:txBody>
          <a:bodyPr anchorCtr="0" anchor="t" bIns="34275" lIns="68575" spcFirstLastPara="1" rIns="68575" wrap="square" tIns="34275">
            <a:normAutofit lnSpcReduction="20000"/>
          </a:bodyPr>
          <a:lstStyle/>
          <a:p>
            <a:pPr indent="-177800" lvl="0" marL="177800" rtl="0" algn="l">
              <a:lnSpc>
                <a:spcPct val="90000"/>
              </a:lnSpc>
              <a:spcBef>
                <a:spcPts val="0"/>
              </a:spcBef>
              <a:spcAft>
                <a:spcPts val="0"/>
              </a:spcAft>
              <a:buSzPts val="1400"/>
              <a:buChar char="●"/>
            </a:pPr>
            <a:r>
              <a:rPr b="1" i="0" lang="en" sz="1400">
                <a:solidFill>
                  <a:schemeClr val="dk1"/>
                </a:solidFill>
                <a:latin typeface="Arial"/>
                <a:ea typeface="Arial"/>
                <a:cs typeface="Arial"/>
                <a:sym typeface="Arial"/>
              </a:rPr>
              <a:t>Apache Flink: </a:t>
            </a:r>
            <a:r>
              <a:rPr b="0" i="0" lang="en" sz="1400">
                <a:solidFill>
                  <a:schemeClr val="dk1"/>
                </a:solidFill>
                <a:latin typeface="Arial"/>
                <a:ea typeface="Arial"/>
                <a:cs typeface="Arial"/>
                <a:sym typeface="Arial"/>
              </a:rPr>
              <a:t>Admite el procesamiento por lotes. Está diseñado para el procesamiento de baja latencia y alto rendimiento de datos en tiempo real. Las capacidades de procesamiento en tiempo de evento y cálculos con estado hacen que sea adecuado para análisis en tiempo real y aplicaciones que requieren un procesamiento de eventos complejos.</a:t>
            </a:r>
            <a:endParaRPr>
              <a:solidFill>
                <a:schemeClr val="dk1"/>
              </a:solidFill>
            </a:endParaRPr>
          </a:p>
          <a:p>
            <a:pPr indent="-177800" lvl="0" marL="177800" rtl="0" algn="l">
              <a:lnSpc>
                <a:spcPct val="90000"/>
              </a:lnSpc>
              <a:spcBef>
                <a:spcPts val="800"/>
              </a:spcBef>
              <a:spcAft>
                <a:spcPts val="0"/>
              </a:spcAft>
              <a:buSzPts val="1400"/>
              <a:buChar char="●"/>
            </a:pPr>
            <a:r>
              <a:rPr b="1" i="0" lang="en" sz="1400">
                <a:solidFill>
                  <a:schemeClr val="dk1"/>
                </a:solidFill>
                <a:latin typeface="Arial"/>
                <a:ea typeface="Arial"/>
                <a:cs typeface="Arial"/>
                <a:sym typeface="Arial"/>
              </a:rPr>
              <a:t>Amazon EMR (Elastic MapReduce): </a:t>
            </a:r>
            <a:r>
              <a:rPr b="0" i="0" lang="en" sz="1400">
                <a:solidFill>
                  <a:schemeClr val="dk1"/>
                </a:solidFill>
                <a:latin typeface="Arial"/>
                <a:ea typeface="Arial"/>
                <a:cs typeface="Arial"/>
                <a:sym typeface="Arial"/>
              </a:rPr>
              <a:t>EMR es un servicio gestionado proporcionado por Amazon Web Services (AWS) que simplifica la implementación y administración de marcos de datos grandes, incluidos Hadoop, Spark, Flink y otros. Es una alternativa basada en la nube que te permite crear clústeres y centrarte en el procesamiento de datos sin lidiar con la gestión de la infraestructura.</a:t>
            </a:r>
            <a:endParaRPr>
              <a:solidFill>
                <a:schemeClr val="dk1"/>
              </a:solidFill>
            </a:endParaRPr>
          </a:p>
          <a:p>
            <a:pPr indent="-177800" lvl="0" marL="177800" rtl="0" algn="l">
              <a:lnSpc>
                <a:spcPct val="90000"/>
              </a:lnSpc>
              <a:spcBef>
                <a:spcPts val="800"/>
              </a:spcBef>
              <a:spcAft>
                <a:spcPts val="1200"/>
              </a:spcAft>
              <a:buSzPts val="1400"/>
              <a:buChar char="●"/>
            </a:pPr>
            <a:r>
              <a:rPr b="1" i="0" lang="en" sz="1400">
                <a:solidFill>
                  <a:schemeClr val="dk1"/>
                </a:solidFill>
                <a:latin typeface="Arial"/>
                <a:ea typeface="Arial"/>
                <a:cs typeface="Arial"/>
                <a:sym typeface="Arial"/>
              </a:rPr>
              <a:t>Cloudera: </a:t>
            </a:r>
            <a:r>
              <a:rPr b="0" i="0" lang="en" sz="1400">
                <a:solidFill>
                  <a:schemeClr val="dk1"/>
                </a:solidFill>
                <a:latin typeface="Arial"/>
                <a:ea typeface="Arial"/>
                <a:cs typeface="Arial"/>
                <a:sym typeface="Arial"/>
              </a:rPr>
              <a:t>Cloudera proporciona una plataforma que incluye Hadoop y otras herramientas de datos grandes de código abierto, junto con capacidades de administración y supervisión. Su objetivo es simplificar la implementación y administración de tecnologías de datos grandes y ofrece soluciones tanto en las instalaciones como en la nube.</a:t>
            </a:r>
            <a:endParaRPr>
              <a:solidFill>
                <a:schemeClr val="dk1"/>
              </a:solidFill>
            </a:endParaRPr>
          </a:p>
        </p:txBody>
      </p:sp>
      <p:pic>
        <p:nvPicPr>
          <p:cNvPr descr="Apache Flink - Wikipedia" id="398" name="Google Shape;398;p59"/>
          <p:cNvPicPr preferRelativeResize="0"/>
          <p:nvPr/>
        </p:nvPicPr>
        <p:blipFill rotWithShape="1">
          <a:blip r:embed="rId3">
            <a:alphaModFix/>
          </a:blip>
          <a:srcRect b="0" l="0" r="0" t="0"/>
          <a:stretch/>
        </p:blipFill>
        <p:spPr>
          <a:xfrm>
            <a:off x="5093494" y="950120"/>
            <a:ext cx="2293144" cy="1121569"/>
          </a:xfrm>
          <a:prstGeom prst="rect">
            <a:avLst/>
          </a:prstGeom>
          <a:noFill/>
          <a:ln>
            <a:noFill/>
          </a:ln>
        </p:spPr>
      </p:pic>
      <p:pic>
        <p:nvPicPr>
          <p:cNvPr descr="AWS White Paper in 5 Minutes or Less: Best Practices for Amazon EMR" id="399" name="Google Shape;399;p59"/>
          <p:cNvPicPr preferRelativeResize="0"/>
          <p:nvPr/>
        </p:nvPicPr>
        <p:blipFill rotWithShape="1">
          <a:blip r:embed="rId4">
            <a:alphaModFix/>
          </a:blip>
          <a:srcRect b="0" l="0" r="0" t="0"/>
          <a:stretch/>
        </p:blipFill>
        <p:spPr>
          <a:xfrm>
            <a:off x="5250656" y="2182136"/>
            <a:ext cx="3457575" cy="1600200"/>
          </a:xfrm>
          <a:prstGeom prst="rect">
            <a:avLst/>
          </a:prstGeom>
          <a:noFill/>
          <a:ln>
            <a:noFill/>
          </a:ln>
        </p:spPr>
      </p:pic>
      <p:pic>
        <p:nvPicPr>
          <p:cNvPr descr="Cloudera | La empresa de datos híbridos" id="400" name="Google Shape;400;p59"/>
          <p:cNvPicPr preferRelativeResize="0"/>
          <p:nvPr/>
        </p:nvPicPr>
        <p:blipFill rotWithShape="1">
          <a:blip r:embed="rId5">
            <a:alphaModFix/>
          </a:blip>
          <a:srcRect b="35882" l="15033" r="13137" t="38430"/>
          <a:stretch/>
        </p:blipFill>
        <p:spPr>
          <a:xfrm>
            <a:off x="5907881" y="4059017"/>
            <a:ext cx="2500314" cy="46791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descr="ibm-biginsight - HdfsTutorial" id="406" name="Google Shape;406;p60"/>
          <p:cNvPicPr preferRelativeResize="0"/>
          <p:nvPr/>
        </p:nvPicPr>
        <p:blipFill rotWithShape="1">
          <a:blip r:embed="rId3">
            <a:alphaModFix/>
          </a:blip>
          <a:srcRect b="0" l="0" r="0" t="0"/>
          <a:stretch/>
        </p:blipFill>
        <p:spPr>
          <a:xfrm>
            <a:off x="4572000" y="3187512"/>
            <a:ext cx="2440147" cy="1832023"/>
          </a:xfrm>
          <a:prstGeom prst="rect">
            <a:avLst/>
          </a:prstGeom>
          <a:noFill/>
          <a:ln>
            <a:noFill/>
          </a:ln>
        </p:spPr>
      </p:pic>
      <p:sp>
        <p:nvSpPr>
          <p:cNvPr id="407" name="Google Shape;407;p60"/>
          <p:cNvSpPr txBox="1"/>
          <p:nvPr>
            <p:ph type="title"/>
          </p:nvPr>
        </p:nvSpPr>
        <p:spPr>
          <a:xfrm>
            <a:off x="335756" y="245269"/>
            <a:ext cx="7886700" cy="7050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Opciones a Apache Hadoop</a:t>
            </a:r>
            <a:endParaRPr/>
          </a:p>
        </p:txBody>
      </p:sp>
      <p:sp>
        <p:nvSpPr>
          <p:cNvPr id="408" name="Google Shape;408;p60"/>
          <p:cNvSpPr txBox="1"/>
          <p:nvPr>
            <p:ph idx="1" type="body"/>
          </p:nvPr>
        </p:nvSpPr>
        <p:spPr>
          <a:xfrm>
            <a:off x="73422" y="950274"/>
            <a:ext cx="4400700" cy="3896400"/>
          </a:xfrm>
          <a:prstGeom prst="rect">
            <a:avLst/>
          </a:prstGeom>
          <a:noFill/>
          <a:ln>
            <a:noFill/>
          </a:ln>
        </p:spPr>
        <p:txBody>
          <a:bodyPr anchorCtr="0" anchor="t" bIns="34275" lIns="68575" spcFirstLastPara="1" rIns="68575" wrap="square" tIns="34275">
            <a:normAutofit lnSpcReduction="20000"/>
          </a:bodyPr>
          <a:lstStyle/>
          <a:p>
            <a:pPr indent="-171450" lvl="0" marL="177800" rtl="0" algn="l">
              <a:lnSpc>
                <a:spcPct val="90000"/>
              </a:lnSpc>
              <a:spcBef>
                <a:spcPts val="0"/>
              </a:spcBef>
              <a:spcAft>
                <a:spcPts val="0"/>
              </a:spcAft>
              <a:buSzPts val="1500"/>
              <a:buChar char="●"/>
            </a:pPr>
            <a:r>
              <a:rPr b="1" i="0" lang="en" sz="1500">
                <a:solidFill>
                  <a:schemeClr val="dk1"/>
                </a:solidFill>
                <a:latin typeface="Arial"/>
                <a:ea typeface="Arial"/>
                <a:cs typeface="Arial"/>
                <a:sym typeface="Arial"/>
              </a:rPr>
              <a:t>MapR: </a:t>
            </a:r>
            <a:r>
              <a:rPr b="0" i="0" lang="en" sz="1500">
                <a:solidFill>
                  <a:schemeClr val="dk1"/>
                </a:solidFill>
                <a:latin typeface="Arial"/>
                <a:ea typeface="Arial"/>
                <a:cs typeface="Arial"/>
                <a:sym typeface="Arial"/>
              </a:rPr>
              <a:t>MapR ofrece su propia distribución de Hadoop con mejoras adicionales para un mejor rendimiento y confiabilidad. También proporciona capacidades para el procesamiento de datos en tiempo real, el procesamiento de transmisiones y la integración de datos.</a:t>
            </a:r>
            <a:endParaRPr>
              <a:solidFill>
                <a:schemeClr val="dk1"/>
              </a:solidFill>
            </a:endParaRPr>
          </a:p>
          <a:p>
            <a:pPr indent="-171450" lvl="0" marL="177800" rtl="0" algn="l">
              <a:lnSpc>
                <a:spcPct val="90000"/>
              </a:lnSpc>
              <a:spcBef>
                <a:spcPts val="800"/>
              </a:spcBef>
              <a:spcAft>
                <a:spcPts val="0"/>
              </a:spcAft>
              <a:buSzPts val="1500"/>
              <a:buChar char="●"/>
            </a:pPr>
            <a:r>
              <a:rPr b="1" i="0" lang="en" sz="1500">
                <a:solidFill>
                  <a:schemeClr val="dk1"/>
                </a:solidFill>
                <a:latin typeface="Arial"/>
                <a:ea typeface="Arial"/>
                <a:cs typeface="Arial"/>
                <a:sym typeface="Arial"/>
              </a:rPr>
              <a:t>Google Cloud Dataproc: </a:t>
            </a:r>
            <a:r>
              <a:rPr b="0" i="0" lang="en" sz="1500">
                <a:solidFill>
                  <a:schemeClr val="dk1"/>
                </a:solidFill>
                <a:latin typeface="Arial"/>
                <a:ea typeface="Arial"/>
                <a:cs typeface="Arial"/>
                <a:sym typeface="Arial"/>
              </a:rPr>
              <a:t>Similar a Amazon EMR, Google Cloud Dataproc es un servicio gestionado para ejecutar Apache Hadoop, Spark y otros marcos de datos grandes en Google Cloud Platform.</a:t>
            </a:r>
            <a:endParaRPr>
              <a:solidFill>
                <a:schemeClr val="dk1"/>
              </a:solidFill>
            </a:endParaRPr>
          </a:p>
          <a:p>
            <a:pPr indent="-171450" lvl="0" marL="177800" rtl="0" algn="l">
              <a:lnSpc>
                <a:spcPct val="90000"/>
              </a:lnSpc>
              <a:spcBef>
                <a:spcPts val="800"/>
              </a:spcBef>
              <a:spcAft>
                <a:spcPts val="0"/>
              </a:spcAft>
              <a:buSzPts val="1500"/>
              <a:buChar char="●"/>
            </a:pPr>
            <a:r>
              <a:rPr b="1" i="0" lang="en" sz="1500">
                <a:solidFill>
                  <a:schemeClr val="dk1"/>
                </a:solidFill>
                <a:latin typeface="Arial"/>
                <a:ea typeface="Arial"/>
                <a:cs typeface="Arial"/>
                <a:sym typeface="Arial"/>
              </a:rPr>
              <a:t>Microsoft Azure HDInsight: </a:t>
            </a:r>
            <a:r>
              <a:rPr b="0" i="0" lang="en" sz="1500">
                <a:solidFill>
                  <a:schemeClr val="dk1"/>
                </a:solidFill>
                <a:latin typeface="Arial"/>
                <a:ea typeface="Arial"/>
                <a:cs typeface="Arial"/>
                <a:sym typeface="Arial"/>
              </a:rPr>
              <a:t>Este es un servicio basado en la nube de Microsoft que ofrece Hadoop, Spark y otras herramientas de datos grandes como un servicio gestionado en la plataforma Azure.</a:t>
            </a:r>
            <a:endParaRPr>
              <a:solidFill>
                <a:schemeClr val="dk1"/>
              </a:solidFill>
            </a:endParaRPr>
          </a:p>
          <a:p>
            <a:pPr indent="-171450" lvl="0" marL="177800" rtl="0" algn="l">
              <a:lnSpc>
                <a:spcPct val="90000"/>
              </a:lnSpc>
              <a:spcBef>
                <a:spcPts val="800"/>
              </a:spcBef>
              <a:spcAft>
                <a:spcPts val="1200"/>
              </a:spcAft>
              <a:buSzPts val="1500"/>
              <a:buChar char="●"/>
            </a:pPr>
            <a:r>
              <a:rPr b="1" i="0" lang="en" sz="1500">
                <a:solidFill>
                  <a:schemeClr val="dk1"/>
                </a:solidFill>
                <a:latin typeface="Arial"/>
                <a:ea typeface="Arial"/>
                <a:cs typeface="Arial"/>
                <a:sym typeface="Arial"/>
              </a:rPr>
              <a:t>IBM BigInsights: </a:t>
            </a:r>
            <a:r>
              <a:rPr b="0" i="0" lang="en" sz="1500">
                <a:solidFill>
                  <a:schemeClr val="dk1"/>
                </a:solidFill>
                <a:latin typeface="Arial"/>
                <a:ea typeface="Arial"/>
                <a:cs typeface="Arial"/>
                <a:sym typeface="Arial"/>
              </a:rPr>
              <a:t>IBM ofrece su propia distribución de Hadoop junto con herramientas adicionales para gobernanza de datos, integración y análisis.</a:t>
            </a:r>
            <a:endParaRPr>
              <a:solidFill>
                <a:schemeClr val="dk1"/>
              </a:solidFill>
            </a:endParaRPr>
          </a:p>
        </p:txBody>
      </p:sp>
      <p:pic>
        <p:nvPicPr>
          <p:cNvPr descr="MapR – Wikipedia" id="409" name="Google Shape;409;p60"/>
          <p:cNvPicPr preferRelativeResize="0"/>
          <p:nvPr/>
        </p:nvPicPr>
        <p:blipFill rotWithShape="1">
          <a:blip r:embed="rId4">
            <a:alphaModFix/>
          </a:blip>
          <a:srcRect b="0" l="0" r="0" t="0"/>
          <a:stretch/>
        </p:blipFill>
        <p:spPr>
          <a:xfrm>
            <a:off x="5957888" y="853724"/>
            <a:ext cx="2486026" cy="881982"/>
          </a:xfrm>
          <a:prstGeom prst="rect">
            <a:avLst/>
          </a:prstGeom>
          <a:noFill/>
          <a:ln>
            <a:noFill/>
          </a:ln>
        </p:spPr>
      </p:pic>
      <p:pic>
        <p:nvPicPr>
          <p:cNvPr descr="Google Cloud Dataproc · GitHub" id="410" name="Google Shape;410;p60"/>
          <p:cNvPicPr preferRelativeResize="0"/>
          <p:nvPr/>
        </p:nvPicPr>
        <p:blipFill rotWithShape="1">
          <a:blip r:embed="rId5">
            <a:alphaModFix/>
          </a:blip>
          <a:srcRect b="0" l="0" r="0" t="0"/>
          <a:stretch/>
        </p:blipFill>
        <p:spPr>
          <a:xfrm>
            <a:off x="4757180" y="1702352"/>
            <a:ext cx="1200708" cy="1200708"/>
          </a:xfrm>
          <a:prstGeom prst="rect">
            <a:avLst/>
          </a:prstGeom>
          <a:noFill/>
          <a:ln>
            <a:noFill/>
          </a:ln>
        </p:spPr>
      </p:pic>
      <p:pic>
        <p:nvPicPr>
          <p:cNvPr descr="What's New with Azure HDInsight at //BUILD 2019 - Microsoft Community Hub" id="411" name="Google Shape;411;p60"/>
          <p:cNvPicPr preferRelativeResize="0"/>
          <p:nvPr/>
        </p:nvPicPr>
        <p:blipFill rotWithShape="1">
          <a:blip r:embed="rId6">
            <a:alphaModFix/>
          </a:blip>
          <a:srcRect b="18303" l="0" r="0" t="13015"/>
          <a:stretch/>
        </p:blipFill>
        <p:spPr>
          <a:xfrm>
            <a:off x="6429375" y="2553962"/>
            <a:ext cx="2543177" cy="9826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Impact"/>
              <a:buNone/>
            </a:pPr>
            <a:r>
              <a:rPr lang="en"/>
              <a:t>Opciones más accesibles </a:t>
            </a:r>
            <a:endParaRPr/>
          </a:p>
        </p:txBody>
      </p:sp>
      <p:sp>
        <p:nvSpPr>
          <p:cNvPr id="417" name="Google Shape;417;p61"/>
          <p:cNvSpPr txBox="1"/>
          <p:nvPr>
            <p:ph idx="1" type="body"/>
          </p:nvPr>
        </p:nvSpPr>
        <p:spPr>
          <a:xfrm>
            <a:off x="628649" y="1268050"/>
            <a:ext cx="4455300" cy="3061200"/>
          </a:xfrm>
          <a:prstGeom prst="rect">
            <a:avLst/>
          </a:prstGeom>
          <a:noFill/>
          <a:ln>
            <a:noFill/>
          </a:ln>
        </p:spPr>
        <p:txBody>
          <a:bodyPr anchorCtr="0" anchor="t" bIns="34275" lIns="68575" spcFirstLastPara="1" rIns="68575" wrap="square" tIns="34275">
            <a:normAutofit/>
          </a:bodyPr>
          <a:lstStyle/>
          <a:p>
            <a:pPr indent="-165100" lvl="0" marL="177800" rtl="0" algn="l">
              <a:lnSpc>
                <a:spcPct val="80000"/>
              </a:lnSpc>
              <a:spcBef>
                <a:spcPts val="0"/>
              </a:spcBef>
              <a:spcAft>
                <a:spcPts val="0"/>
              </a:spcAft>
              <a:buClr>
                <a:schemeClr val="dk1"/>
              </a:buClr>
              <a:buSzPts val="2600"/>
              <a:buChar char="●"/>
            </a:pPr>
            <a:r>
              <a:rPr lang="en" sz="2600"/>
              <a:t>Computación paralela (CPU)</a:t>
            </a:r>
            <a:endParaRPr sz="2600"/>
          </a:p>
          <a:p>
            <a:pPr indent="-165100" lvl="0" marL="177800" rtl="0" algn="l">
              <a:lnSpc>
                <a:spcPct val="80000"/>
              </a:lnSpc>
              <a:spcBef>
                <a:spcPts val="800"/>
              </a:spcBef>
              <a:spcAft>
                <a:spcPts val="0"/>
              </a:spcAft>
              <a:buClr>
                <a:schemeClr val="dk1"/>
              </a:buClr>
              <a:buSzPts val="2600"/>
              <a:buChar char="●"/>
            </a:pPr>
            <a:r>
              <a:rPr lang="en" sz="2600"/>
              <a:t>GPU, TPU</a:t>
            </a:r>
            <a:endParaRPr sz="2600"/>
          </a:p>
          <a:p>
            <a:pPr indent="-165100" lvl="0" marL="177800" rtl="0" algn="l">
              <a:lnSpc>
                <a:spcPct val="80000"/>
              </a:lnSpc>
              <a:spcBef>
                <a:spcPts val="800"/>
              </a:spcBef>
              <a:spcAft>
                <a:spcPts val="0"/>
              </a:spcAft>
              <a:buClr>
                <a:schemeClr val="dk1"/>
              </a:buClr>
              <a:buSzPts val="2600"/>
              <a:buChar char="●"/>
            </a:pPr>
            <a:r>
              <a:rPr lang="en" sz="2600"/>
              <a:t>Computación en la nube (CPU, GPU)</a:t>
            </a:r>
            <a:endParaRPr sz="2600"/>
          </a:p>
          <a:p>
            <a:pPr indent="-165100" lvl="0" marL="177800" rtl="0" algn="l">
              <a:lnSpc>
                <a:spcPct val="80000"/>
              </a:lnSpc>
              <a:spcBef>
                <a:spcPts val="800"/>
              </a:spcBef>
              <a:spcAft>
                <a:spcPts val="1200"/>
              </a:spcAft>
              <a:buClr>
                <a:schemeClr val="dk1"/>
              </a:buClr>
              <a:buSzPts val="2600"/>
              <a:buChar char="●"/>
            </a:pPr>
            <a:r>
              <a:rPr lang="en" sz="2600"/>
              <a:t>Uso de librerías como </a:t>
            </a:r>
            <a:r>
              <a:rPr lang="en" sz="2600">
                <a:solidFill>
                  <a:srgbClr val="00B0F0"/>
                </a:solidFill>
              </a:rPr>
              <a:t>Pola</a:t>
            </a:r>
            <a:r>
              <a:rPr lang="en" sz="2600">
                <a:solidFill>
                  <a:srgbClr val="C55A11"/>
                </a:solidFill>
              </a:rPr>
              <a:t>rs</a:t>
            </a:r>
            <a:endParaRPr sz="2600">
              <a:solidFill>
                <a:srgbClr val="C55A11"/>
              </a:solidFill>
            </a:endParaRPr>
          </a:p>
        </p:txBody>
      </p:sp>
      <p:pic>
        <p:nvPicPr>
          <p:cNvPr id="418" name="Google Shape;418;p61"/>
          <p:cNvPicPr preferRelativeResize="0"/>
          <p:nvPr/>
        </p:nvPicPr>
        <p:blipFill>
          <a:blip r:embed="rId3">
            <a:alphaModFix/>
          </a:blip>
          <a:stretch>
            <a:fillRect/>
          </a:stretch>
        </p:blipFill>
        <p:spPr>
          <a:xfrm>
            <a:off x="4966474" y="1928444"/>
            <a:ext cx="3755251" cy="211232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2"/>
          <p:cNvSpPr txBox="1"/>
          <p:nvPr>
            <p:ph type="ctrTitle"/>
          </p:nvPr>
        </p:nvSpPr>
        <p:spPr>
          <a:xfrm>
            <a:off x="311708" y="291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lang="en"/>
              <a:t>Machine learning y deep learning: Aplicaciones</a:t>
            </a:r>
            <a:endParaRPr sz="4480"/>
          </a:p>
        </p:txBody>
      </p:sp>
      <p:sp>
        <p:nvSpPr>
          <p:cNvPr id="424" name="Google Shape;424;p62"/>
          <p:cNvSpPr txBox="1"/>
          <p:nvPr>
            <p:ph idx="1" type="subTitle"/>
          </p:nvPr>
        </p:nvSpPr>
        <p:spPr>
          <a:xfrm>
            <a:off x="247000" y="2473675"/>
            <a:ext cx="8520600" cy="549900"/>
          </a:xfrm>
          <a:prstGeom prst="rect">
            <a:avLst/>
          </a:prstGeom>
        </p:spPr>
        <p:txBody>
          <a:bodyPr anchorCtr="0" anchor="t" bIns="91425" lIns="91425" spcFirstLastPara="1" rIns="91425" wrap="square" tIns="91425">
            <a:normAutofit/>
          </a:bodyPr>
          <a:lstStyle/>
          <a:p>
            <a:pPr indent="0" lvl="0" marL="0" rtl="0" algn="ctr">
              <a:lnSpc>
                <a:spcPct val="90000"/>
              </a:lnSpc>
              <a:spcBef>
                <a:spcPts val="1000"/>
              </a:spcBef>
              <a:spcAft>
                <a:spcPts val="0"/>
              </a:spcAft>
              <a:buNone/>
            </a:pPr>
            <a:r>
              <a:rPr lang="en" sz="2400">
                <a:solidFill>
                  <a:schemeClr val="dk1"/>
                </a:solidFill>
              </a:rPr>
              <a:t>Rolando Gonzales Martinez, PhD</a:t>
            </a:r>
            <a:endParaRPr sz="2400">
              <a:solidFill>
                <a:schemeClr val="dk1"/>
              </a:solidFill>
            </a:endParaRPr>
          </a:p>
        </p:txBody>
      </p:sp>
      <p:sp>
        <p:nvSpPr>
          <p:cNvPr id="425" name="Google Shape;425;p62"/>
          <p:cNvSpPr txBox="1"/>
          <p:nvPr/>
        </p:nvSpPr>
        <p:spPr>
          <a:xfrm>
            <a:off x="2470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Fellow postdoctoral Marie Skłodowska-Curie</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Universidad de Groningen        (Países Bajos)</a:t>
            </a:r>
            <a:endParaRPr sz="1000"/>
          </a:p>
        </p:txBody>
      </p:sp>
      <p:sp>
        <p:nvSpPr>
          <p:cNvPr id="426" name="Google Shape;426;p62"/>
          <p:cNvSpPr txBox="1"/>
          <p:nvPr/>
        </p:nvSpPr>
        <p:spPr>
          <a:xfrm>
            <a:off x="4653600" y="3326325"/>
            <a:ext cx="4178700" cy="154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lang="en" sz="2000">
                <a:solidFill>
                  <a:schemeClr val="dk1"/>
                </a:solidFill>
              </a:rPr>
              <a:t>Investigador (researcher)</a:t>
            </a:r>
            <a:endParaRPr sz="2000">
              <a:solidFill>
                <a:schemeClr val="dk1"/>
              </a:solidFill>
            </a:endParaRPr>
          </a:p>
          <a:p>
            <a:pPr indent="0" lvl="0" marL="0" rtl="0" algn="ctr">
              <a:lnSpc>
                <a:spcPct val="90000"/>
              </a:lnSpc>
              <a:spcBef>
                <a:spcPts val="1000"/>
              </a:spcBef>
              <a:spcAft>
                <a:spcPts val="0"/>
              </a:spcAft>
              <a:buNone/>
            </a:pPr>
            <a:r>
              <a:rPr lang="en" sz="2000">
                <a:solidFill>
                  <a:schemeClr val="dk1"/>
                </a:solidFill>
              </a:rPr>
              <a:t>Iniciativa de Pobreza y Desarrollo Humano de la Universidad de Oxford (UK)</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Principales tipos de aprendizaje</a:t>
            </a:r>
            <a:endParaRPr/>
          </a:p>
        </p:txBody>
      </p:sp>
      <p:sp>
        <p:nvSpPr>
          <p:cNvPr id="89" name="Google Shape;89;p18"/>
          <p:cNvSpPr txBox="1"/>
          <p:nvPr>
            <p:ph idx="1" type="body"/>
          </p:nvPr>
        </p:nvSpPr>
        <p:spPr>
          <a:xfrm>
            <a:off x="311700" y="1152475"/>
            <a:ext cx="3266400" cy="3779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b="1" lang="en">
                <a:solidFill>
                  <a:schemeClr val="dk1"/>
                </a:solidFill>
              </a:rPr>
              <a:t>Supervisado:</a:t>
            </a:r>
            <a:r>
              <a:rPr lang="en">
                <a:solidFill>
                  <a:schemeClr val="dk1"/>
                </a:solidFill>
              </a:rPr>
              <a:t> Modelo ML entrenado con datos etiquetados.</a:t>
            </a:r>
            <a:endParaRPr>
              <a:solidFill>
                <a:schemeClr val="dk1"/>
              </a:solidFill>
            </a:endParaRPr>
          </a:p>
          <a:p>
            <a:pPr indent="-342900" lvl="0" marL="457200" rtl="0" algn="l">
              <a:spcBef>
                <a:spcPts val="1000"/>
              </a:spcBef>
              <a:spcAft>
                <a:spcPts val="0"/>
              </a:spcAft>
              <a:buClr>
                <a:schemeClr val="dk1"/>
              </a:buClr>
              <a:buSzPts val="1800"/>
              <a:buChar char="●"/>
            </a:pPr>
            <a:r>
              <a:rPr b="1" lang="en">
                <a:solidFill>
                  <a:schemeClr val="dk1"/>
                </a:solidFill>
              </a:rPr>
              <a:t>Semi-supervisado: </a:t>
            </a:r>
            <a:r>
              <a:rPr lang="en">
                <a:solidFill>
                  <a:schemeClr val="dk1"/>
                </a:solidFill>
              </a:rPr>
              <a:t>Modelo ML entrenado con una c</a:t>
            </a:r>
            <a:r>
              <a:rPr lang="en">
                <a:solidFill>
                  <a:schemeClr val="dk1"/>
                </a:solidFill>
              </a:rPr>
              <a:t>ombinación de datos etiquetados y no etiquetados.</a:t>
            </a:r>
            <a:endParaRPr>
              <a:solidFill>
                <a:schemeClr val="dk1"/>
              </a:solidFill>
            </a:endParaRPr>
          </a:p>
          <a:p>
            <a:pPr indent="-342900" lvl="0" marL="457200" rtl="0" algn="l">
              <a:spcBef>
                <a:spcPts val="1000"/>
              </a:spcBef>
              <a:spcAft>
                <a:spcPts val="1000"/>
              </a:spcAft>
              <a:buClr>
                <a:schemeClr val="dk1"/>
              </a:buClr>
              <a:buSzPts val="1800"/>
              <a:buChar char="●"/>
            </a:pPr>
            <a:r>
              <a:rPr b="1" lang="en">
                <a:solidFill>
                  <a:schemeClr val="dk1"/>
                </a:solidFill>
              </a:rPr>
              <a:t>No supervisado: </a:t>
            </a:r>
            <a:r>
              <a:rPr lang="en">
                <a:solidFill>
                  <a:schemeClr val="dk1"/>
                </a:solidFill>
              </a:rPr>
              <a:t>Modelo ML entrenado con </a:t>
            </a:r>
            <a:r>
              <a:rPr lang="en">
                <a:solidFill>
                  <a:schemeClr val="dk1"/>
                </a:solidFill>
              </a:rPr>
              <a:t>datos no etiquetados.</a:t>
            </a:r>
            <a:endParaRPr>
              <a:solidFill>
                <a:schemeClr val="dk1"/>
              </a:solidFill>
            </a:endParaRPr>
          </a:p>
        </p:txBody>
      </p:sp>
      <p:pic>
        <p:nvPicPr>
          <p:cNvPr id="90" name="Google Shape;90;p18"/>
          <p:cNvPicPr preferRelativeResize="0"/>
          <p:nvPr/>
        </p:nvPicPr>
        <p:blipFill>
          <a:blip r:embed="rId3">
            <a:alphaModFix/>
          </a:blip>
          <a:stretch>
            <a:fillRect/>
          </a:stretch>
        </p:blipFill>
        <p:spPr>
          <a:xfrm>
            <a:off x="3730500" y="1093925"/>
            <a:ext cx="5261101" cy="36515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sp>
        <p:nvSpPr>
          <p:cNvPr id="432" name="Google Shape;432;p63"/>
          <p:cNvSpPr txBox="1"/>
          <p:nvPr>
            <p:ph idx="1" type="body"/>
          </p:nvPr>
        </p:nvSpPr>
        <p:spPr>
          <a:xfrm>
            <a:off x="311700" y="1152475"/>
            <a:ext cx="3673500" cy="3735600"/>
          </a:xfrm>
          <a:prstGeom prst="rect">
            <a:avLst/>
          </a:prstGeom>
        </p:spPr>
        <p:txBody>
          <a:bodyPr anchorCtr="0" anchor="t" bIns="91425" lIns="91425" spcFirstLastPara="1" rIns="91425" wrap="square" tIns="91425">
            <a:normAutofit fontScale="70000" lnSpcReduction="20000"/>
          </a:bodyPr>
          <a:lstStyle/>
          <a:p>
            <a:pPr indent="-353060" lvl="0" marL="457200" rtl="0" algn="l">
              <a:lnSpc>
                <a:spcPct val="90000"/>
              </a:lnSpc>
              <a:spcBef>
                <a:spcPts val="1000"/>
              </a:spcBef>
              <a:spcAft>
                <a:spcPts val="0"/>
              </a:spcAft>
              <a:buClr>
                <a:schemeClr val="dk1"/>
              </a:buClr>
              <a:buSzPct val="100000"/>
              <a:buChar char="●"/>
            </a:pPr>
            <a:r>
              <a:rPr lang="en" sz="2800">
                <a:solidFill>
                  <a:schemeClr val="dk1"/>
                </a:solidFill>
              </a:rPr>
              <a:t>Bosques aleatorios se emplean para identificar </a:t>
            </a:r>
            <a:r>
              <a:rPr lang="en" sz="2800">
                <a:solidFill>
                  <a:schemeClr val="dk1"/>
                </a:solidFill>
              </a:rPr>
              <a:t>qué</a:t>
            </a:r>
            <a:r>
              <a:rPr lang="en" sz="2800">
                <a:solidFill>
                  <a:schemeClr val="dk1"/>
                </a:solidFill>
              </a:rPr>
              <a:t> programas sociales promueven un mejor desempeño financiero y una mejor </a:t>
            </a:r>
            <a:r>
              <a:rPr lang="en" sz="2800">
                <a:solidFill>
                  <a:schemeClr val="dk1"/>
                </a:solidFill>
              </a:rPr>
              <a:t>situación</a:t>
            </a:r>
            <a:r>
              <a:rPr lang="en" sz="2800">
                <a:solidFill>
                  <a:schemeClr val="dk1"/>
                </a:solidFill>
              </a:rPr>
              <a:t> social.</a:t>
            </a:r>
            <a:endParaRPr sz="2800">
              <a:solidFill>
                <a:schemeClr val="dk1"/>
              </a:solidFill>
            </a:endParaRPr>
          </a:p>
          <a:p>
            <a:pPr indent="-353060" lvl="0" marL="457200" rtl="0" algn="l">
              <a:lnSpc>
                <a:spcPct val="90000"/>
              </a:lnSpc>
              <a:spcBef>
                <a:spcPts val="1000"/>
              </a:spcBef>
              <a:spcAft>
                <a:spcPts val="0"/>
              </a:spcAft>
              <a:buClr>
                <a:schemeClr val="dk1"/>
              </a:buClr>
              <a:buSzPct val="100000"/>
              <a:buChar char="●"/>
            </a:pPr>
            <a:r>
              <a:rPr lang="en" sz="2800">
                <a:solidFill>
                  <a:schemeClr val="dk1"/>
                </a:solidFill>
              </a:rPr>
              <a:t>Las predicciones de los árboles de decisión se combinan en una predicción final de los rendimientos financieros.</a:t>
            </a:r>
            <a:endParaRPr sz="2800">
              <a:solidFill>
                <a:schemeClr val="dk1"/>
              </a:solidFill>
            </a:endParaRPr>
          </a:p>
          <a:p>
            <a:pPr indent="-353060" lvl="0" marL="457200" rtl="0" algn="l">
              <a:lnSpc>
                <a:spcPct val="90000"/>
              </a:lnSpc>
              <a:spcBef>
                <a:spcPts val="1000"/>
              </a:spcBef>
              <a:spcAft>
                <a:spcPts val="1000"/>
              </a:spcAft>
              <a:buClr>
                <a:schemeClr val="dk1"/>
              </a:buClr>
              <a:buSzPct val="100000"/>
              <a:buChar char="●"/>
            </a:pPr>
            <a:r>
              <a:rPr lang="en" sz="2800">
                <a:solidFill>
                  <a:schemeClr val="dk1"/>
                </a:solidFill>
              </a:rPr>
              <a:t>El resultado combinado  es el “bosque” aleatorio.</a:t>
            </a:r>
            <a:endParaRPr>
              <a:solidFill>
                <a:schemeClr val="dk1"/>
              </a:solidFill>
            </a:endParaRPr>
          </a:p>
        </p:txBody>
      </p:sp>
      <p:pic>
        <p:nvPicPr>
          <p:cNvPr id="433" name="Google Shape;433;p63"/>
          <p:cNvPicPr preferRelativeResize="0"/>
          <p:nvPr/>
        </p:nvPicPr>
        <p:blipFill>
          <a:blip r:embed="rId3">
            <a:alphaModFix/>
          </a:blip>
          <a:stretch>
            <a:fillRect/>
          </a:stretch>
        </p:blipFill>
        <p:spPr>
          <a:xfrm>
            <a:off x="4124375" y="1152475"/>
            <a:ext cx="4854001" cy="259836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sp>
        <p:nvSpPr>
          <p:cNvPr id="439" name="Google Shape;439;p64"/>
          <p:cNvSpPr txBox="1"/>
          <p:nvPr>
            <p:ph idx="1" type="body"/>
          </p:nvPr>
        </p:nvSpPr>
        <p:spPr>
          <a:xfrm>
            <a:off x="311700" y="1152475"/>
            <a:ext cx="4652400" cy="3735600"/>
          </a:xfrm>
          <a:prstGeom prst="rect">
            <a:avLst/>
          </a:prstGeom>
        </p:spPr>
        <p:txBody>
          <a:bodyPr anchorCtr="0" anchor="t" bIns="91425" lIns="91425" spcFirstLastPara="1" rIns="91425" wrap="square" tIns="91425">
            <a:noAutofit/>
          </a:bodyPr>
          <a:lstStyle/>
          <a:p>
            <a:pPr indent="-341630" lvl="0" marL="457200" rtl="0" algn="l">
              <a:lnSpc>
                <a:spcPct val="70000"/>
              </a:lnSpc>
              <a:spcBef>
                <a:spcPts val="1000"/>
              </a:spcBef>
              <a:spcAft>
                <a:spcPts val="0"/>
              </a:spcAft>
              <a:buClr>
                <a:schemeClr val="dk1"/>
              </a:buClr>
              <a:buSzPts val="1780"/>
              <a:buChar char="●"/>
            </a:pPr>
            <a:r>
              <a:rPr lang="en" sz="1779">
                <a:solidFill>
                  <a:schemeClr val="dk1"/>
                </a:solidFill>
              </a:rPr>
              <a:t>V</a:t>
            </a:r>
            <a:r>
              <a:rPr lang="en" sz="1779">
                <a:solidFill>
                  <a:schemeClr val="dk1"/>
                </a:solidFill>
              </a:rPr>
              <a:t>alidación cruzada: la base de datos se dividió aleatoriamente en una muestra de entrenamiento y una muestra de validación</a:t>
            </a:r>
            <a:endParaRPr sz="1779">
              <a:solidFill>
                <a:schemeClr val="dk1"/>
              </a:solidFill>
            </a:endParaRPr>
          </a:p>
          <a:p>
            <a:pPr indent="-341630" lvl="0" marL="457200" rtl="0" algn="l">
              <a:lnSpc>
                <a:spcPct val="70000"/>
              </a:lnSpc>
              <a:spcBef>
                <a:spcPts val="1000"/>
              </a:spcBef>
              <a:spcAft>
                <a:spcPts val="0"/>
              </a:spcAft>
              <a:buClr>
                <a:schemeClr val="dk1"/>
              </a:buClr>
              <a:buSzPts val="1780"/>
              <a:buChar char="●"/>
            </a:pPr>
            <a:r>
              <a:rPr lang="en" sz="1779">
                <a:solidFill>
                  <a:schemeClr val="dk1"/>
                </a:solidFill>
              </a:rPr>
              <a:t>65% de los datos en el conjunto de entrenamiento. </a:t>
            </a:r>
            <a:endParaRPr sz="1779">
              <a:solidFill>
                <a:schemeClr val="dk1"/>
              </a:solidFill>
            </a:endParaRPr>
          </a:p>
          <a:p>
            <a:pPr indent="-341630" lvl="0" marL="457200" rtl="0" algn="l">
              <a:lnSpc>
                <a:spcPct val="70000"/>
              </a:lnSpc>
              <a:spcBef>
                <a:spcPts val="1000"/>
              </a:spcBef>
              <a:spcAft>
                <a:spcPts val="1000"/>
              </a:spcAft>
              <a:buClr>
                <a:schemeClr val="dk1"/>
              </a:buClr>
              <a:buSzPts val="1780"/>
              <a:buChar char="●"/>
            </a:pPr>
            <a:r>
              <a:rPr lang="en" sz="1779">
                <a:solidFill>
                  <a:schemeClr val="dk1"/>
                </a:solidFill>
              </a:rPr>
              <a:t>Se evaluó el error cuadrático medio (RMSE) y error de predicción absoluto medio (MAPE).</a:t>
            </a:r>
            <a:endParaRPr sz="930">
              <a:solidFill>
                <a:schemeClr val="dk1"/>
              </a:solidFill>
            </a:endParaRPr>
          </a:p>
        </p:txBody>
      </p:sp>
      <p:pic>
        <p:nvPicPr>
          <p:cNvPr id="440" name="Google Shape;440;p64"/>
          <p:cNvPicPr preferRelativeResize="0"/>
          <p:nvPr/>
        </p:nvPicPr>
        <p:blipFill>
          <a:blip r:embed="rId3">
            <a:alphaModFix/>
          </a:blip>
          <a:stretch>
            <a:fillRect/>
          </a:stretch>
        </p:blipFill>
        <p:spPr>
          <a:xfrm>
            <a:off x="5442700" y="145625"/>
            <a:ext cx="3040375" cy="48522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pic>
        <p:nvPicPr>
          <p:cNvPr id="446" name="Google Shape;446;p65"/>
          <p:cNvPicPr preferRelativeResize="0"/>
          <p:nvPr/>
        </p:nvPicPr>
        <p:blipFill>
          <a:blip r:embed="rId3">
            <a:alphaModFix/>
          </a:blip>
          <a:stretch>
            <a:fillRect/>
          </a:stretch>
        </p:blipFill>
        <p:spPr>
          <a:xfrm>
            <a:off x="959375" y="1090750"/>
            <a:ext cx="6816268" cy="3820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6"/>
          <p:cNvSpPr txBox="1"/>
          <p:nvPr>
            <p:ph type="title"/>
          </p:nvPr>
        </p:nvSpPr>
        <p:spPr>
          <a:xfrm>
            <a:off x="364625"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pic>
        <p:nvPicPr>
          <p:cNvPr id="452" name="Google Shape;452;p66"/>
          <p:cNvPicPr preferRelativeResize="0"/>
          <p:nvPr/>
        </p:nvPicPr>
        <p:blipFill>
          <a:blip r:embed="rId3">
            <a:alphaModFix/>
          </a:blip>
          <a:stretch>
            <a:fillRect/>
          </a:stretch>
        </p:blipFill>
        <p:spPr>
          <a:xfrm>
            <a:off x="1594375" y="1017725"/>
            <a:ext cx="7385450" cy="3962924"/>
          </a:xfrm>
          <a:prstGeom prst="rect">
            <a:avLst/>
          </a:prstGeom>
          <a:noFill/>
          <a:ln>
            <a:noFill/>
          </a:ln>
        </p:spPr>
      </p:pic>
      <p:pic>
        <p:nvPicPr>
          <p:cNvPr id="453" name="Google Shape;453;p66"/>
          <p:cNvPicPr preferRelativeResize="0"/>
          <p:nvPr/>
        </p:nvPicPr>
        <p:blipFill>
          <a:blip r:embed="rId4">
            <a:alphaModFix/>
          </a:blip>
          <a:stretch>
            <a:fillRect/>
          </a:stretch>
        </p:blipFill>
        <p:spPr>
          <a:xfrm>
            <a:off x="175150" y="805350"/>
            <a:ext cx="2182825" cy="21912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7"/>
          <p:cNvSpPr txBox="1"/>
          <p:nvPr>
            <p:ph type="title"/>
          </p:nvPr>
        </p:nvSpPr>
        <p:spPr>
          <a:xfrm>
            <a:off x="364625"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pic>
        <p:nvPicPr>
          <p:cNvPr id="459" name="Google Shape;459;p67"/>
          <p:cNvPicPr preferRelativeResize="0"/>
          <p:nvPr/>
        </p:nvPicPr>
        <p:blipFill>
          <a:blip r:embed="rId3">
            <a:alphaModFix/>
          </a:blip>
          <a:stretch>
            <a:fillRect/>
          </a:stretch>
        </p:blipFill>
        <p:spPr>
          <a:xfrm>
            <a:off x="3486150" y="832525"/>
            <a:ext cx="5313268" cy="4138475"/>
          </a:xfrm>
          <a:prstGeom prst="rect">
            <a:avLst/>
          </a:prstGeom>
          <a:noFill/>
          <a:ln>
            <a:noFill/>
          </a:ln>
        </p:spPr>
      </p:pic>
      <p:sp>
        <p:nvSpPr>
          <p:cNvPr id="460" name="Google Shape;460;p67"/>
          <p:cNvSpPr txBox="1"/>
          <p:nvPr/>
        </p:nvSpPr>
        <p:spPr>
          <a:xfrm>
            <a:off x="364625" y="898675"/>
            <a:ext cx="3000000" cy="2406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 sz="1700">
                <a:solidFill>
                  <a:schemeClr val="dk1"/>
                </a:solidFill>
              </a:rPr>
              <a:t>Pronóstico de la inflación con redes neuronales artificiales</a:t>
            </a:r>
            <a:endParaRPr sz="1700">
              <a:solidFill>
                <a:schemeClr val="dk1"/>
              </a:solidFill>
            </a:endParaRPr>
          </a:p>
          <a:p>
            <a:pPr indent="-336550" lvl="0" marL="457200" rtl="0" algn="l">
              <a:spcBef>
                <a:spcPts val="1000"/>
              </a:spcBef>
              <a:spcAft>
                <a:spcPts val="1000"/>
              </a:spcAft>
              <a:buClr>
                <a:schemeClr val="dk1"/>
              </a:buClr>
              <a:buSzPts val="1700"/>
              <a:buChar char="●"/>
            </a:pPr>
            <a:r>
              <a:rPr lang="en" sz="1700">
                <a:solidFill>
                  <a:schemeClr val="dk1"/>
                </a:solidFill>
              </a:rPr>
              <a:t>Pronóstico</a:t>
            </a:r>
            <a:r>
              <a:rPr lang="en" sz="1700">
                <a:solidFill>
                  <a:schemeClr val="dk1"/>
                </a:solidFill>
              </a:rPr>
              <a:t> condicionado a la evolución de los agregados monetarios y la tasa de interés de referencia</a:t>
            </a:r>
            <a:endParaRPr sz="17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8"/>
          <p:cNvSpPr txBox="1"/>
          <p:nvPr>
            <p:ph type="title"/>
          </p:nvPr>
        </p:nvSpPr>
        <p:spPr>
          <a:xfrm>
            <a:off x="364625"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pic>
        <p:nvPicPr>
          <p:cNvPr id="466" name="Google Shape;466;p68"/>
          <p:cNvPicPr preferRelativeResize="0"/>
          <p:nvPr/>
        </p:nvPicPr>
        <p:blipFill>
          <a:blip r:embed="rId3">
            <a:alphaModFix/>
          </a:blip>
          <a:stretch>
            <a:fillRect/>
          </a:stretch>
        </p:blipFill>
        <p:spPr>
          <a:xfrm>
            <a:off x="3486150" y="832525"/>
            <a:ext cx="5313268" cy="4138475"/>
          </a:xfrm>
          <a:prstGeom prst="rect">
            <a:avLst/>
          </a:prstGeom>
          <a:noFill/>
          <a:ln>
            <a:noFill/>
          </a:ln>
        </p:spPr>
      </p:pic>
      <p:sp>
        <p:nvSpPr>
          <p:cNvPr id="467" name="Google Shape;467;p68"/>
          <p:cNvSpPr txBox="1"/>
          <p:nvPr/>
        </p:nvSpPr>
        <p:spPr>
          <a:xfrm>
            <a:off x="364625" y="753150"/>
            <a:ext cx="3000000" cy="4366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lang="en" sz="1700">
                <a:solidFill>
                  <a:schemeClr val="dk1"/>
                </a:solidFill>
              </a:rPr>
              <a:t>Los bancos centrales tienen que cumplir la meta de inflación con cualquier instrumento</a:t>
            </a:r>
            <a:endParaRPr sz="1700">
              <a:solidFill>
                <a:schemeClr val="dk1"/>
              </a:solidFill>
            </a:endParaRPr>
          </a:p>
          <a:p>
            <a:pPr indent="-336550" lvl="0" marL="457200" rtl="0" algn="l">
              <a:spcBef>
                <a:spcPts val="1000"/>
              </a:spcBef>
              <a:spcAft>
                <a:spcPts val="0"/>
              </a:spcAft>
              <a:buClr>
                <a:schemeClr val="dk1"/>
              </a:buClr>
              <a:buSzPts val="1700"/>
              <a:buChar char="●"/>
            </a:pPr>
            <a:r>
              <a:rPr lang="en" sz="1700">
                <a:solidFill>
                  <a:schemeClr val="dk1"/>
                </a:solidFill>
              </a:rPr>
              <a:t>Pronósticos precisos son necesarios y si la meta se cumple los bancos centrales aumentan su reputación ante los agentes económicos</a:t>
            </a:r>
            <a:endParaRPr sz="1700">
              <a:solidFill>
                <a:schemeClr val="dk1"/>
              </a:solidFill>
            </a:endParaRPr>
          </a:p>
          <a:p>
            <a:pPr indent="-336550" lvl="0" marL="457200" rtl="0" algn="l">
              <a:spcBef>
                <a:spcPts val="1000"/>
              </a:spcBef>
              <a:spcAft>
                <a:spcPts val="1000"/>
              </a:spcAft>
              <a:buClr>
                <a:schemeClr val="dk1"/>
              </a:buClr>
              <a:buSzPts val="1700"/>
              <a:buChar char="●"/>
            </a:pPr>
            <a:r>
              <a:rPr lang="en" sz="1700">
                <a:solidFill>
                  <a:schemeClr val="dk1"/>
                </a:solidFill>
              </a:rPr>
              <a:t>Modelos no-lineales pueden ser más precisos que modelos lineales </a:t>
            </a:r>
            <a:endParaRPr sz="17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9"/>
          <p:cNvSpPr txBox="1"/>
          <p:nvPr>
            <p:ph type="title"/>
          </p:nvPr>
        </p:nvSpPr>
        <p:spPr>
          <a:xfrm>
            <a:off x="364625"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pic>
        <p:nvPicPr>
          <p:cNvPr id="473" name="Google Shape;473;p69"/>
          <p:cNvPicPr preferRelativeResize="0"/>
          <p:nvPr/>
        </p:nvPicPr>
        <p:blipFill>
          <a:blip r:embed="rId3">
            <a:alphaModFix/>
          </a:blip>
          <a:stretch>
            <a:fillRect/>
          </a:stretch>
        </p:blipFill>
        <p:spPr>
          <a:xfrm>
            <a:off x="560188" y="700225"/>
            <a:ext cx="8129473" cy="413847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0"/>
          <p:cNvSpPr txBox="1"/>
          <p:nvPr>
            <p:ph type="title"/>
          </p:nvPr>
        </p:nvSpPr>
        <p:spPr>
          <a:xfrm>
            <a:off x="364625"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pic>
        <p:nvPicPr>
          <p:cNvPr id="479" name="Google Shape;479;p70"/>
          <p:cNvPicPr preferRelativeResize="0"/>
          <p:nvPr/>
        </p:nvPicPr>
        <p:blipFill>
          <a:blip r:embed="rId3">
            <a:alphaModFix/>
          </a:blip>
          <a:stretch>
            <a:fillRect/>
          </a:stretch>
        </p:blipFill>
        <p:spPr>
          <a:xfrm>
            <a:off x="1118125" y="627725"/>
            <a:ext cx="6438900" cy="43655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1"/>
          <p:cNvSpPr txBox="1"/>
          <p:nvPr>
            <p:ph type="title"/>
          </p:nvPr>
        </p:nvSpPr>
        <p:spPr>
          <a:xfrm>
            <a:off x="364625"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pic>
        <p:nvPicPr>
          <p:cNvPr id="485" name="Google Shape;485;p71"/>
          <p:cNvPicPr preferRelativeResize="0"/>
          <p:nvPr/>
        </p:nvPicPr>
        <p:blipFill>
          <a:blip r:embed="rId3">
            <a:alphaModFix/>
          </a:blip>
          <a:stretch>
            <a:fillRect/>
          </a:stretch>
        </p:blipFill>
        <p:spPr>
          <a:xfrm>
            <a:off x="1118125" y="627725"/>
            <a:ext cx="6438900" cy="43655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2"/>
          <p:cNvSpPr txBox="1"/>
          <p:nvPr>
            <p:ph type="title"/>
          </p:nvPr>
        </p:nvSpPr>
        <p:spPr>
          <a:xfrm>
            <a:off x="364625"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pic>
        <p:nvPicPr>
          <p:cNvPr id="491" name="Google Shape;491;p72"/>
          <p:cNvPicPr preferRelativeResize="0"/>
          <p:nvPr/>
        </p:nvPicPr>
        <p:blipFill>
          <a:blip r:embed="rId3">
            <a:alphaModFix/>
          </a:blip>
          <a:stretch>
            <a:fillRect/>
          </a:stretch>
        </p:blipFill>
        <p:spPr>
          <a:xfrm>
            <a:off x="3282299" y="786475"/>
            <a:ext cx="5682300" cy="3678250"/>
          </a:xfrm>
          <a:prstGeom prst="rect">
            <a:avLst/>
          </a:prstGeom>
          <a:noFill/>
          <a:ln>
            <a:noFill/>
          </a:ln>
        </p:spPr>
      </p:pic>
      <p:sp>
        <p:nvSpPr>
          <p:cNvPr id="492" name="Google Shape;492;p72"/>
          <p:cNvSpPr txBox="1"/>
          <p:nvPr/>
        </p:nvSpPr>
        <p:spPr>
          <a:xfrm>
            <a:off x="0" y="0"/>
            <a:ext cx="3000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t/>
            </a:r>
            <a:endParaRPr sz="1900">
              <a:solidFill>
                <a:schemeClr val="dk1"/>
              </a:solidFill>
              <a:latin typeface="Calibri"/>
              <a:ea typeface="Calibri"/>
              <a:cs typeface="Calibri"/>
              <a:sym typeface="Calibri"/>
            </a:endParaRPr>
          </a:p>
        </p:txBody>
      </p:sp>
      <p:sp>
        <p:nvSpPr>
          <p:cNvPr id="493" name="Google Shape;493;p72"/>
          <p:cNvSpPr txBox="1"/>
          <p:nvPr/>
        </p:nvSpPr>
        <p:spPr>
          <a:xfrm>
            <a:off x="119050" y="935150"/>
            <a:ext cx="3000000" cy="4017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b="1" lang="en">
                <a:solidFill>
                  <a:schemeClr val="dk1"/>
                </a:solidFill>
              </a:rPr>
              <a:t>Problema: </a:t>
            </a:r>
            <a:r>
              <a:rPr lang="en">
                <a:solidFill>
                  <a:schemeClr val="dk1"/>
                </a:solidFill>
              </a:rPr>
              <a:t>en datos ruidosos, el ruido reduce la exactitud y precisión de los KPIs. </a:t>
            </a:r>
            <a:endParaRPr>
              <a:solidFill>
                <a:schemeClr val="dk1"/>
              </a:solidFill>
            </a:endParaRPr>
          </a:p>
          <a:p>
            <a:pPr indent="-317500" lvl="0" marL="457200" rtl="0" algn="l">
              <a:spcBef>
                <a:spcPts val="1000"/>
              </a:spcBef>
              <a:spcAft>
                <a:spcPts val="0"/>
              </a:spcAft>
              <a:buClr>
                <a:schemeClr val="dk1"/>
              </a:buClr>
              <a:buSzPts val="1400"/>
              <a:buChar char="●"/>
            </a:pPr>
            <a:r>
              <a:rPr b="1" lang="en">
                <a:solidFill>
                  <a:schemeClr val="dk1"/>
                </a:solidFill>
              </a:rPr>
              <a:t>Objetivo: </a:t>
            </a:r>
            <a:r>
              <a:rPr lang="en">
                <a:solidFill>
                  <a:schemeClr val="dk1"/>
                </a:solidFill>
              </a:rPr>
              <a:t>metodología de dos pasos para calcular KPIs probabilísticos en conjuntos de datos ruidosos: </a:t>
            </a:r>
            <a:endParaRPr>
              <a:solidFill>
                <a:schemeClr val="dk1"/>
              </a:solidFill>
            </a:endParaRPr>
          </a:p>
          <a:p>
            <a:pPr indent="-317500" lvl="1" marL="914400" rtl="0" algn="l">
              <a:spcBef>
                <a:spcPts val="1000"/>
              </a:spcBef>
              <a:spcAft>
                <a:spcPts val="0"/>
              </a:spcAft>
              <a:buClr>
                <a:schemeClr val="dk1"/>
              </a:buClr>
              <a:buSzPts val="1400"/>
              <a:buAutoNum type="alphaLcPeriod"/>
            </a:pPr>
            <a:r>
              <a:rPr lang="en">
                <a:solidFill>
                  <a:schemeClr val="dk1"/>
                </a:solidFill>
              </a:rPr>
              <a:t>Optimización de enjambre para reducir el ruido</a:t>
            </a:r>
            <a:endParaRPr>
              <a:solidFill>
                <a:schemeClr val="dk1"/>
              </a:solidFill>
            </a:endParaRPr>
          </a:p>
          <a:p>
            <a:pPr indent="-317500" lvl="1" marL="914400" rtl="0" algn="l">
              <a:spcBef>
                <a:spcPts val="1000"/>
              </a:spcBef>
              <a:spcAft>
                <a:spcPts val="1000"/>
              </a:spcAft>
              <a:buClr>
                <a:schemeClr val="dk1"/>
              </a:buClr>
              <a:buSzPts val="1400"/>
              <a:buAutoNum type="alphaLcPeriod"/>
            </a:pPr>
            <a:r>
              <a:rPr lang="en">
                <a:solidFill>
                  <a:schemeClr val="dk1"/>
                </a:solidFill>
              </a:rPr>
              <a:t>ML bayesiano para estimar KPI en datos con ruido reducido (relevance vector machines).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Otros</a:t>
            </a:r>
            <a:r>
              <a:rPr lang="en"/>
              <a:t> tipos de aprendizaje</a:t>
            </a:r>
            <a:endParaRPr/>
          </a:p>
        </p:txBody>
      </p:sp>
      <p:sp>
        <p:nvSpPr>
          <p:cNvPr id="96" name="Google Shape;96;p19"/>
          <p:cNvSpPr txBox="1"/>
          <p:nvPr>
            <p:ph idx="1" type="body"/>
          </p:nvPr>
        </p:nvSpPr>
        <p:spPr>
          <a:xfrm>
            <a:off x="311700" y="1152475"/>
            <a:ext cx="3266400" cy="37797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chemeClr val="dk1"/>
              </a:buClr>
              <a:buSzPct val="100000"/>
              <a:buChar char="●"/>
            </a:pPr>
            <a:r>
              <a:rPr b="1" lang="en">
                <a:solidFill>
                  <a:schemeClr val="dk1"/>
                </a:solidFill>
              </a:rPr>
              <a:t>Reforzamiento</a:t>
            </a:r>
            <a:r>
              <a:rPr b="1" lang="en">
                <a:solidFill>
                  <a:schemeClr val="dk1"/>
                </a:solidFill>
              </a:rPr>
              <a:t>:</a:t>
            </a:r>
            <a:r>
              <a:rPr lang="en">
                <a:solidFill>
                  <a:schemeClr val="dk1"/>
                </a:solidFill>
              </a:rPr>
              <a:t> Modelo ML se optimiza </a:t>
            </a:r>
            <a:r>
              <a:rPr lang="en">
                <a:solidFill>
                  <a:schemeClr val="dk1"/>
                </a:solidFill>
              </a:rPr>
              <a:t>en base a un agente a y </a:t>
            </a:r>
            <a:r>
              <a:rPr lang="en">
                <a:solidFill>
                  <a:schemeClr val="dk1"/>
                </a:solidFill>
              </a:rPr>
              <a:t>un conjunto de estados s, π(a∣s)</a:t>
            </a:r>
            <a:endParaRPr>
              <a:solidFill>
                <a:schemeClr val="dk1"/>
              </a:solidFill>
            </a:endParaRPr>
          </a:p>
          <a:p>
            <a:pPr indent="-334327" lvl="0" marL="457200" rtl="0" algn="l">
              <a:spcBef>
                <a:spcPts val="1000"/>
              </a:spcBef>
              <a:spcAft>
                <a:spcPts val="0"/>
              </a:spcAft>
              <a:buClr>
                <a:schemeClr val="dk1"/>
              </a:buClr>
              <a:buSzPct val="100000"/>
              <a:buChar char="●"/>
            </a:pPr>
            <a:r>
              <a:rPr b="1" lang="en">
                <a:solidFill>
                  <a:schemeClr val="dk1"/>
                </a:solidFill>
              </a:rPr>
              <a:t>Transferencia</a:t>
            </a:r>
            <a:r>
              <a:rPr b="1" lang="en">
                <a:solidFill>
                  <a:schemeClr val="dk1"/>
                </a:solidFill>
              </a:rPr>
              <a:t>: </a:t>
            </a:r>
            <a:r>
              <a:rPr lang="en">
                <a:solidFill>
                  <a:schemeClr val="dk1"/>
                </a:solidFill>
              </a:rPr>
              <a:t>Modelo ML entrenado se re-utiliza y adapta a una nueva tarea</a:t>
            </a:r>
            <a:endParaRPr>
              <a:solidFill>
                <a:schemeClr val="dk1"/>
              </a:solidFill>
            </a:endParaRPr>
          </a:p>
          <a:p>
            <a:pPr indent="-334327" lvl="0" marL="457200" rtl="0" algn="l">
              <a:spcBef>
                <a:spcPts val="1000"/>
              </a:spcBef>
              <a:spcAft>
                <a:spcPts val="1000"/>
              </a:spcAft>
              <a:buClr>
                <a:schemeClr val="dk1"/>
              </a:buClr>
              <a:buSzPct val="100000"/>
              <a:buChar char="●"/>
            </a:pPr>
            <a:r>
              <a:rPr b="1" lang="en">
                <a:solidFill>
                  <a:schemeClr val="dk1"/>
                </a:solidFill>
              </a:rPr>
              <a:t>Meta-aprendizaje: </a:t>
            </a:r>
            <a:r>
              <a:rPr lang="en">
                <a:solidFill>
                  <a:schemeClr val="dk1"/>
                </a:solidFill>
              </a:rPr>
              <a:t>El modelo ML se adapta a nuevas tareas </a:t>
            </a:r>
            <a:r>
              <a:rPr i="1" lang="en">
                <a:solidFill>
                  <a:schemeClr val="dk1"/>
                </a:solidFill>
              </a:rPr>
              <a:t>T</a:t>
            </a:r>
            <a:r>
              <a:rPr lang="en">
                <a:solidFill>
                  <a:schemeClr val="dk1"/>
                </a:solidFill>
              </a:rPr>
              <a:t> en base a pocos ejemplos de entrenamiento</a:t>
            </a:r>
            <a:endParaRPr>
              <a:solidFill>
                <a:schemeClr val="dk1"/>
              </a:solidFill>
            </a:endParaRPr>
          </a:p>
        </p:txBody>
      </p:sp>
      <p:pic>
        <p:nvPicPr>
          <p:cNvPr id="97" name="Google Shape;97;p19"/>
          <p:cNvPicPr preferRelativeResize="0"/>
          <p:nvPr/>
        </p:nvPicPr>
        <p:blipFill>
          <a:blip r:embed="rId3">
            <a:alphaModFix/>
          </a:blip>
          <a:stretch>
            <a:fillRect/>
          </a:stretch>
        </p:blipFill>
        <p:spPr>
          <a:xfrm>
            <a:off x="3730500" y="1170125"/>
            <a:ext cx="5261100" cy="34604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3"/>
          <p:cNvSpPr txBox="1"/>
          <p:nvPr>
            <p:ph type="title"/>
          </p:nvPr>
        </p:nvSpPr>
        <p:spPr>
          <a:xfrm>
            <a:off x="364625"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sp>
        <p:nvSpPr>
          <p:cNvPr id="499" name="Google Shape;499;p73"/>
          <p:cNvSpPr txBox="1"/>
          <p:nvPr/>
        </p:nvSpPr>
        <p:spPr>
          <a:xfrm>
            <a:off x="0" y="0"/>
            <a:ext cx="3000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t/>
            </a:r>
            <a:endParaRPr sz="1900">
              <a:solidFill>
                <a:schemeClr val="dk1"/>
              </a:solidFill>
              <a:latin typeface="Calibri"/>
              <a:ea typeface="Calibri"/>
              <a:cs typeface="Calibri"/>
              <a:sym typeface="Calibri"/>
            </a:endParaRPr>
          </a:p>
        </p:txBody>
      </p:sp>
      <p:pic>
        <p:nvPicPr>
          <p:cNvPr id="500" name="Google Shape;500;p73"/>
          <p:cNvPicPr preferRelativeResize="0"/>
          <p:nvPr/>
        </p:nvPicPr>
        <p:blipFill>
          <a:blip r:embed="rId3">
            <a:alphaModFix/>
          </a:blip>
          <a:stretch>
            <a:fillRect/>
          </a:stretch>
        </p:blipFill>
        <p:spPr>
          <a:xfrm>
            <a:off x="628650" y="700225"/>
            <a:ext cx="7735375" cy="432232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4"/>
          <p:cNvSpPr txBox="1"/>
          <p:nvPr>
            <p:ph type="title"/>
          </p:nvPr>
        </p:nvSpPr>
        <p:spPr>
          <a:xfrm>
            <a:off x="364625"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 de aplicaciones</a:t>
            </a:r>
            <a:endParaRPr/>
          </a:p>
        </p:txBody>
      </p:sp>
      <p:sp>
        <p:nvSpPr>
          <p:cNvPr id="506" name="Google Shape;506;p74"/>
          <p:cNvSpPr txBox="1"/>
          <p:nvPr/>
        </p:nvSpPr>
        <p:spPr>
          <a:xfrm>
            <a:off x="0" y="0"/>
            <a:ext cx="30000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t/>
            </a:r>
            <a:endParaRPr sz="1900">
              <a:solidFill>
                <a:schemeClr val="dk1"/>
              </a:solidFill>
              <a:latin typeface="Calibri"/>
              <a:ea typeface="Calibri"/>
              <a:cs typeface="Calibri"/>
              <a:sym typeface="Calibri"/>
            </a:endParaRPr>
          </a:p>
        </p:txBody>
      </p:sp>
      <p:pic>
        <p:nvPicPr>
          <p:cNvPr id="507" name="Google Shape;507;p74"/>
          <p:cNvPicPr preferRelativeResize="0"/>
          <p:nvPr/>
        </p:nvPicPr>
        <p:blipFill>
          <a:blip r:embed="rId3">
            <a:alphaModFix/>
          </a:blip>
          <a:stretch>
            <a:fillRect/>
          </a:stretch>
        </p:blipFill>
        <p:spPr>
          <a:xfrm>
            <a:off x="225413" y="773250"/>
            <a:ext cx="8693187" cy="4138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0" y="-20656"/>
            <a:ext cx="9144002" cy="51641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Algoritmos y modelos</a:t>
            </a:r>
            <a:endParaRPr/>
          </a:p>
        </p:txBody>
      </p:sp>
      <p:sp>
        <p:nvSpPr>
          <p:cNvPr id="108" name="Google Shape;108;p21"/>
          <p:cNvSpPr txBox="1"/>
          <p:nvPr>
            <p:ph idx="1" type="body"/>
          </p:nvPr>
        </p:nvSpPr>
        <p:spPr>
          <a:xfrm>
            <a:off x="390825" y="865325"/>
            <a:ext cx="8520600" cy="805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b="1" lang="en" sz="1860">
                <a:solidFill>
                  <a:schemeClr val="dk1"/>
                </a:solidFill>
              </a:rPr>
              <a:t>Modelo:</a:t>
            </a:r>
            <a:r>
              <a:rPr lang="en" sz="1860">
                <a:solidFill>
                  <a:schemeClr val="dk1"/>
                </a:solidFill>
              </a:rPr>
              <a:t> Representación simplificada de un proceso, sistema o fenómeno del mundo real. Es una construcción matemática o estadística.</a:t>
            </a:r>
            <a:endParaRPr sz="1860">
              <a:solidFill>
                <a:schemeClr val="dk1"/>
              </a:solidFill>
            </a:endParaRPr>
          </a:p>
          <a:p>
            <a:pPr indent="0" lvl="0" marL="0" rtl="0" algn="l">
              <a:lnSpc>
                <a:spcPct val="95000"/>
              </a:lnSpc>
              <a:spcBef>
                <a:spcPts val="0"/>
              </a:spcBef>
              <a:spcAft>
                <a:spcPts val="1200"/>
              </a:spcAft>
              <a:buSzPts val="935"/>
              <a:buNone/>
            </a:pPr>
            <a:r>
              <a:t/>
            </a:r>
            <a:endParaRPr sz="2029"/>
          </a:p>
        </p:txBody>
      </p:sp>
      <p:pic>
        <p:nvPicPr>
          <p:cNvPr id="109" name="Google Shape;109;p21"/>
          <p:cNvPicPr preferRelativeResize="0"/>
          <p:nvPr/>
        </p:nvPicPr>
        <p:blipFill>
          <a:blip r:embed="rId3">
            <a:alphaModFix/>
          </a:blip>
          <a:stretch>
            <a:fillRect/>
          </a:stretch>
        </p:blipFill>
        <p:spPr>
          <a:xfrm>
            <a:off x="847250" y="1615450"/>
            <a:ext cx="7083766" cy="328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Algoritmos y modelos</a:t>
            </a:r>
            <a:endParaRPr/>
          </a:p>
        </p:txBody>
      </p:sp>
      <p:sp>
        <p:nvSpPr>
          <p:cNvPr id="115" name="Google Shape;115;p22"/>
          <p:cNvSpPr txBox="1"/>
          <p:nvPr>
            <p:ph idx="1" type="body"/>
          </p:nvPr>
        </p:nvSpPr>
        <p:spPr>
          <a:xfrm>
            <a:off x="390825" y="865325"/>
            <a:ext cx="8520600" cy="8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Algoritmo: </a:t>
            </a:r>
            <a:r>
              <a:rPr lang="en">
                <a:solidFill>
                  <a:srgbClr val="FFFFFF"/>
                </a:solidFill>
              </a:rPr>
              <a:t>Serie de pasos o instrucciones lógicas que se utilizan para realizar una tarea específica. </a:t>
            </a:r>
            <a:endParaRPr sz="1860">
              <a:solidFill>
                <a:schemeClr val="dk1"/>
              </a:solidFill>
            </a:endParaRPr>
          </a:p>
          <a:p>
            <a:pPr indent="0" lvl="0" marL="0" rtl="0" algn="l">
              <a:lnSpc>
                <a:spcPct val="95000"/>
              </a:lnSpc>
              <a:spcBef>
                <a:spcPts val="0"/>
              </a:spcBef>
              <a:spcAft>
                <a:spcPts val="1200"/>
              </a:spcAft>
              <a:buSzPts val="935"/>
              <a:buNone/>
            </a:pPr>
            <a:r>
              <a:t/>
            </a:r>
            <a:endParaRPr sz="2029"/>
          </a:p>
        </p:txBody>
      </p:sp>
      <p:sp>
        <p:nvSpPr>
          <p:cNvPr id="116" name="Google Shape;116;p22"/>
          <p:cNvSpPr txBox="1"/>
          <p:nvPr/>
        </p:nvSpPr>
        <p:spPr>
          <a:xfrm>
            <a:off x="1022775" y="1575875"/>
            <a:ext cx="5126100" cy="337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D0CECE"/>
                </a:solidFill>
              </a:rPr>
              <a:t>Output: </a:t>
            </a:r>
            <a:r>
              <a:rPr lang="en">
                <a:solidFill>
                  <a:srgbClr val="FF0000"/>
                </a:solidFill>
              </a:rPr>
              <a:t>salario</a:t>
            </a:r>
            <a:endParaRPr>
              <a:solidFill>
                <a:srgbClr val="FF0000"/>
              </a:solidFill>
            </a:endParaRPr>
          </a:p>
          <a:p>
            <a:pPr indent="0" lvl="0" marL="0" rtl="0" algn="l">
              <a:lnSpc>
                <a:spcPct val="115000"/>
              </a:lnSpc>
              <a:spcBef>
                <a:spcPts val="0"/>
              </a:spcBef>
              <a:spcAft>
                <a:spcPts val="0"/>
              </a:spcAft>
              <a:buNone/>
            </a:pPr>
            <a:r>
              <a:rPr lang="en">
                <a:solidFill>
                  <a:srgbClr val="D0CECE"/>
                </a:solidFill>
              </a:rPr>
              <a:t>Input: </a:t>
            </a:r>
            <a:r>
              <a:rPr lang="en">
                <a:solidFill>
                  <a:srgbClr val="7030A0"/>
                </a:solidFill>
              </a:rPr>
              <a:t>edad, experiencia, educación</a:t>
            </a:r>
            <a:endParaRPr>
              <a:solidFill>
                <a:srgbClr val="7030A0"/>
              </a:solidFill>
            </a:endParaRPr>
          </a:p>
          <a:p>
            <a:pPr indent="0" lvl="0" marL="0" rtl="0" algn="l">
              <a:lnSpc>
                <a:spcPct val="115000"/>
              </a:lnSpc>
              <a:spcBef>
                <a:spcPts val="0"/>
              </a:spcBef>
              <a:spcAft>
                <a:spcPts val="0"/>
              </a:spcAft>
              <a:buNone/>
            </a:pPr>
            <a:r>
              <a:rPr lang="en">
                <a:solidFill>
                  <a:srgbClr val="00B050"/>
                </a:solidFill>
              </a:rPr>
              <a:t>if</a:t>
            </a:r>
            <a:r>
              <a:rPr lang="en">
                <a:solidFill>
                  <a:srgbClr val="FFFFFF"/>
                </a:solidFill>
              </a:rPr>
              <a:t> </a:t>
            </a:r>
            <a:r>
              <a:rPr lang="en">
                <a:solidFill>
                  <a:srgbClr val="00B050"/>
                </a:solidFill>
              </a:rPr>
              <a:t>edad &gt; 6</a:t>
            </a:r>
            <a:endParaRPr>
              <a:solidFill>
                <a:srgbClr val="00B050"/>
              </a:solidFill>
            </a:endParaRPr>
          </a:p>
          <a:p>
            <a:pPr indent="0" lvl="0" marL="342900" rtl="0" algn="l">
              <a:lnSpc>
                <a:spcPct val="115000"/>
              </a:lnSpc>
              <a:spcBef>
                <a:spcPts val="0"/>
              </a:spcBef>
              <a:spcAft>
                <a:spcPts val="0"/>
              </a:spcAft>
              <a:buNone/>
            </a:pPr>
            <a:r>
              <a:rPr lang="en">
                <a:solidFill>
                  <a:srgbClr val="FFC000"/>
                </a:solidFill>
              </a:rPr>
              <a:t>for</a:t>
            </a:r>
            <a:r>
              <a:rPr lang="en">
                <a:solidFill>
                  <a:srgbClr val="FFFFFF"/>
                </a:solidFill>
              </a:rPr>
              <a:t> </a:t>
            </a:r>
            <a:r>
              <a:rPr lang="en">
                <a:solidFill>
                  <a:srgbClr val="FFC000"/>
                </a:solidFill>
              </a:rPr>
              <a:t>(edad) t = 1:n</a:t>
            </a:r>
            <a:endParaRPr>
              <a:solidFill>
                <a:srgbClr val="FFC000"/>
              </a:solidFill>
            </a:endParaRPr>
          </a:p>
          <a:p>
            <a:pPr indent="0" lvl="0" marL="635000" rtl="0" algn="l">
              <a:lnSpc>
                <a:spcPct val="115000"/>
              </a:lnSpc>
              <a:spcBef>
                <a:spcPts val="0"/>
              </a:spcBef>
              <a:spcAft>
                <a:spcPts val="0"/>
              </a:spcAft>
              <a:buNone/>
            </a:pPr>
            <a:r>
              <a:rPr lang="en">
                <a:solidFill>
                  <a:srgbClr val="7030A0"/>
                </a:solidFill>
              </a:rPr>
              <a:t>educación(t)  = </a:t>
            </a:r>
            <a:r>
              <a:rPr i="1" lang="en">
                <a:solidFill>
                  <a:srgbClr val="7030A0"/>
                </a:solidFill>
              </a:rPr>
              <a:t>f</a:t>
            </a:r>
            <a:r>
              <a:rPr lang="en">
                <a:solidFill>
                  <a:srgbClr val="7030A0"/>
                </a:solidFill>
              </a:rPr>
              <a:t>(estudios)</a:t>
            </a:r>
            <a:endParaRPr>
              <a:solidFill>
                <a:srgbClr val="7030A0"/>
              </a:solidFill>
            </a:endParaRPr>
          </a:p>
          <a:p>
            <a:pPr indent="0" lvl="0" marL="635000" rtl="0" algn="l">
              <a:lnSpc>
                <a:spcPct val="115000"/>
              </a:lnSpc>
              <a:spcBef>
                <a:spcPts val="0"/>
              </a:spcBef>
              <a:spcAft>
                <a:spcPts val="0"/>
              </a:spcAft>
              <a:buNone/>
            </a:pPr>
            <a:r>
              <a:rPr lang="en">
                <a:solidFill>
                  <a:srgbClr val="FFFFFF"/>
                </a:solidFill>
              </a:rPr>
              <a:t>  </a:t>
            </a:r>
            <a:r>
              <a:rPr lang="en">
                <a:solidFill>
                  <a:srgbClr val="FF00FF"/>
                </a:solidFill>
              </a:rPr>
              <a:t>while (educación &amp; edad) &gt; aceptable</a:t>
            </a:r>
            <a:endParaRPr>
              <a:solidFill>
                <a:srgbClr val="FF00FF"/>
              </a:solidFill>
            </a:endParaRPr>
          </a:p>
          <a:p>
            <a:pPr indent="0" lvl="0" marL="685800" rtl="0" algn="l">
              <a:lnSpc>
                <a:spcPct val="115000"/>
              </a:lnSpc>
              <a:spcBef>
                <a:spcPts val="0"/>
              </a:spcBef>
              <a:spcAft>
                <a:spcPts val="0"/>
              </a:spcAft>
              <a:buNone/>
            </a:pPr>
            <a:r>
              <a:rPr lang="en">
                <a:solidFill>
                  <a:srgbClr val="FFFFFF"/>
                </a:solidFill>
              </a:rPr>
              <a:t>  </a:t>
            </a:r>
            <a:r>
              <a:rPr lang="en">
                <a:solidFill>
                  <a:srgbClr val="00B0F0"/>
                </a:solidFill>
              </a:rPr>
              <a:t>for (años) e = 1:m</a:t>
            </a:r>
            <a:endParaRPr>
              <a:solidFill>
                <a:srgbClr val="00B0F0"/>
              </a:solidFill>
            </a:endParaRPr>
          </a:p>
          <a:p>
            <a:pPr indent="0" lvl="0" marL="685800" rtl="0" algn="l">
              <a:lnSpc>
                <a:spcPct val="115000"/>
              </a:lnSpc>
              <a:spcBef>
                <a:spcPts val="0"/>
              </a:spcBef>
              <a:spcAft>
                <a:spcPts val="0"/>
              </a:spcAft>
              <a:buNone/>
            </a:pPr>
            <a:r>
              <a:rPr lang="en">
                <a:solidFill>
                  <a:srgbClr val="FFFFFF"/>
                </a:solidFill>
              </a:rPr>
              <a:t>  </a:t>
            </a:r>
            <a:r>
              <a:rPr lang="en">
                <a:solidFill>
                  <a:srgbClr val="7030A0"/>
                </a:solidFill>
              </a:rPr>
              <a:t>experiencia = e</a:t>
            </a:r>
            <a:endParaRPr>
              <a:solidFill>
                <a:srgbClr val="7030A0"/>
              </a:solidFill>
            </a:endParaRPr>
          </a:p>
          <a:p>
            <a:pPr indent="0" lvl="0" marL="685800" rtl="0" algn="l">
              <a:lnSpc>
                <a:spcPct val="115000"/>
              </a:lnSpc>
              <a:spcBef>
                <a:spcPts val="0"/>
              </a:spcBef>
              <a:spcAft>
                <a:spcPts val="0"/>
              </a:spcAft>
              <a:buNone/>
            </a:pPr>
            <a:r>
              <a:rPr lang="en">
                <a:solidFill>
                  <a:srgbClr val="FFFFFF"/>
                </a:solidFill>
              </a:rPr>
              <a:t>  </a:t>
            </a:r>
            <a:r>
              <a:rPr lang="en">
                <a:solidFill>
                  <a:srgbClr val="00B0F0"/>
                </a:solidFill>
              </a:rPr>
              <a:t>end</a:t>
            </a:r>
            <a:endParaRPr>
              <a:solidFill>
                <a:srgbClr val="00B0F0"/>
              </a:solidFill>
            </a:endParaRPr>
          </a:p>
          <a:p>
            <a:pPr indent="0" lvl="0" marL="1092200" rtl="0" algn="l">
              <a:lnSpc>
                <a:spcPct val="115000"/>
              </a:lnSpc>
              <a:spcBef>
                <a:spcPts val="0"/>
              </a:spcBef>
              <a:spcAft>
                <a:spcPts val="0"/>
              </a:spcAft>
              <a:buNone/>
            </a:pPr>
            <a:r>
              <a:rPr lang="en">
                <a:solidFill>
                  <a:srgbClr val="FF0000"/>
                </a:solidFill>
              </a:rPr>
              <a:t>salario(t) </a:t>
            </a:r>
            <a:r>
              <a:rPr lang="en">
                <a:solidFill>
                  <a:srgbClr val="D0CECE"/>
                </a:solidFill>
              </a:rPr>
              <a:t>=  𝑓(</a:t>
            </a:r>
            <a:r>
              <a:rPr lang="en">
                <a:solidFill>
                  <a:srgbClr val="7030A0"/>
                </a:solidFill>
              </a:rPr>
              <a:t>educación, edad, experiencia</a:t>
            </a:r>
            <a:r>
              <a:rPr lang="en">
                <a:solidFill>
                  <a:srgbClr val="D0CECE"/>
                </a:solidFill>
              </a:rPr>
              <a:t>;𝚯)</a:t>
            </a:r>
            <a:endParaRPr>
              <a:solidFill>
                <a:srgbClr val="D0CECE"/>
              </a:solidFill>
            </a:endParaRPr>
          </a:p>
          <a:p>
            <a:pPr indent="0" lvl="0" marL="914400" rtl="0" algn="l">
              <a:lnSpc>
                <a:spcPct val="115000"/>
              </a:lnSpc>
              <a:spcBef>
                <a:spcPts val="0"/>
              </a:spcBef>
              <a:spcAft>
                <a:spcPts val="0"/>
              </a:spcAft>
              <a:buNone/>
            </a:pPr>
            <a:r>
              <a:rPr lang="en">
                <a:solidFill>
                  <a:srgbClr val="FF00FF"/>
                </a:solidFill>
              </a:rPr>
              <a:t>end</a:t>
            </a:r>
            <a:endParaRPr>
              <a:solidFill>
                <a:srgbClr val="FF00FF"/>
              </a:solidFill>
            </a:endParaRPr>
          </a:p>
          <a:p>
            <a:pPr indent="0" lvl="0" marL="342900" rtl="0" algn="l">
              <a:lnSpc>
                <a:spcPct val="115000"/>
              </a:lnSpc>
              <a:spcBef>
                <a:spcPts val="0"/>
              </a:spcBef>
              <a:spcAft>
                <a:spcPts val="0"/>
              </a:spcAft>
              <a:buNone/>
            </a:pPr>
            <a:r>
              <a:rPr lang="en">
                <a:solidFill>
                  <a:srgbClr val="FFC000"/>
                </a:solidFill>
              </a:rPr>
              <a:t>end</a:t>
            </a:r>
            <a:endParaRPr>
              <a:solidFill>
                <a:srgbClr val="FFC000"/>
              </a:solidFill>
            </a:endParaRPr>
          </a:p>
          <a:p>
            <a:pPr indent="0" lvl="0" marL="0" rtl="0" algn="l">
              <a:lnSpc>
                <a:spcPct val="115000"/>
              </a:lnSpc>
              <a:spcBef>
                <a:spcPts val="0"/>
              </a:spcBef>
              <a:spcAft>
                <a:spcPts val="0"/>
              </a:spcAft>
              <a:buNone/>
            </a:pPr>
            <a:r>
              <a:rPr lang="en">
                <a:solidFill>
                  <a:srgbClr val="00B050"/>
                </a:solidFill>
              </a:rPr>
              <a:t>end</a:t>
            </a:r>
            <a:endParaRPr>
              <a:solidFill>
                <a:srgbClr val="00B05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